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61" r:id="rId4"/>
    <p:sldId id="257" r:id="rId5"/>
    <p:sldId id="263" r:id="rId6"/>
    <p:sldId id="279" r:id="rId7"/>
    <p:sldId id="280" r:id="rId8"/>
    <p:sldId id="274" r:id="rId9"/>
    <p:sldId id="281" r:id="rId10"/>
    <p:sldId id="282" r:id="rId11"/>
    <p:sldId id="267" r:id="rId12"/>
    <p:sldId id="283" r:id="rId13"/>
    <p:sldId id="284" r:id="rId14"/>
    <p:sldId id="276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2E"/>
    <a:srgbClr val="206F36"/>
    <a:srgbClr val="548123"/>
    <a:srgbClr val="442323"/>
    <a:srgbClr val="B80808"/>
    <a:srgbClr val="00133A"/>
    <a:srgbClr val="EDBE8A"/>
    <a:srgbClr val="5C6F14"/>
    <a:srgbClr val="A1CE59"/>
    <a:srgbClr val="DDD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4ADB-9868-49C1-B7F1-B2CD799E3C24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3422-B43C-4F0B-ABD6-872460AC0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8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39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84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6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3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7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2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67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4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3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82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23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0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1"/>
          <a:stretch/>
        </p:blipFill>
        <p:spPr>
          <a:xfrm>
            <a:off x="-29972" y="4161008"/>
            <a:ext cx="9170648" cy="981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758" y="577773"/>
            <a:ext cx="4023360" cy="40233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86" y="-743535"/>
            <a:ext cx="2348990" cy="24755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3"/>
          <a:stretch/>
        </p:blipFill>
        <p:spPr>
          <a:xfrm>
            <a:off x="-203471" y="-9525"/>
            <a:ext cx="2570154" cy="17586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7799294" y="3950557"/>
            <a:ext cx="1101189" cy="10495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62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1"/>
          <a:stretch/>
        </p:blipFill>
        <p:spPr>
          <a:xfrm>
            <a:off x="-29972" y="4161008"/>
            <a:ext cx="9170648" cy="981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86" y="-743535"/>
            <a:ext cx="2348990" cy="24755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3"/>
          <a:stretch/>
        </p:blipFill>
        <p:spPr>
          <a:xfrm>
            <a:off x="-203471" y="-9525"/>
            <a:ext cx="2570154" cy="17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1"/>
          <a:stretch/>
        </p:blipFill>
        <p:spPr>
          <a:xfrm>
            <a:off x="-29972" y="4161008"/>
            <a:ext cx="9170648" cy="981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758" y="577773"/>
            <a:ext cx="4023360" cy="40233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86" y="-743535"/>
            <a:ext cx="2348990" cy="24755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3"/>
          <a:stretch/>
        </p:blipFill>
        <p:spPr>
          <a:xfrm>
            <a:off x="-203471" y="-9525"/>
            <a:ext cx="2570154" cy="17586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7799294" y="3950557"/>
            <a:ext cx="1101189" cy="10495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9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1"/>
          <a:stretch/>
        </p:blipFill>
        <p:spPr>
          <a:xfrm>
            <a:off x="0" y="4754880"/>
            <a:ext cx="9170648" cy="388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3" r="26660"/>
          <a:stretch/>
        </p:blipFill>
        <p:spPr>
          <a:xfrm>
            <a:off x="-203472" y="-9525"/>
            <a:ext cx="1419086" cy="13240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15" y="4410635"/>
            <a:ext cx="732865" cy="7328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47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77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5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7000"/>
                <a:lumOff val="83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EEEB-1019-4A9E-97BB-A7476F61D4F1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B8C44-69CF-4D63-820D-1CC258C06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05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H%E6%8A%97%E5%8E%9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baike.baidu.com/item/%E8%A1%80%E6%B6%B2/363094#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9%81%97%E4%BC%A0%E7%89%A9%E8%B4%A8/4196140" TargetMode="External"/><Relationship Id="rId13" Type="http://schemas.openxmlformats.org/officeDocument/2006/relationships/hyperlink" Target="https://baike.baidu.com/item/%E8%90%A5%E5%85%BB%E7%BB%84%E7%BB%87/6870258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baike.baidu.com/item/%E8%A1%80%E7%BB%86%E8%83%9E/1518654" TargetMode="External"/><Relationship Id="rId12" Type="http://schemas.openxmlformats.org/officeDocument/2006/relationships/hyperlink" Target="https://baike.baidu.com/item/%E6%BF%80%E7%B4%A0/45268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baike.baidu.com/item/%E9%81%97%E4%BC%A0%E7%97%85/20714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e.baidu.com/item/%E7%94%B5%E8%A7%A3%E8%B4%A8/87803" TargetMode="External"/><Relationship Id="rId11" Type="http://schemas.openxmlformats.org/officeDocument/2006/relationships/hyperlink" Target="https://baike.baidu.com/item/%E6%B0%A7/83765" TargetMode="External"/><Relationship Id="rId5" Type="http://schemas.openxmlformats.org/officeDocument/2006/relationships/hyperlink" Target="https://baike.baidu.com/item/%E5%BF%83%E8%84%8F/587" TargetMode="External"/><Relationship Id="rId15" Type="http://schemas.openxmlformats.org/officeDocument/2006/relationships/hyperlink" Target="https://baike.baidu.com/item/%E9%AA%8C%E8%A1%80/1478126" TargetMode="External"/><Relationship Id="rId10" Type="http://schemas.openxmlformats.org/officeDocument/2006/relationships/hyperlink" Target="https://baike.baidu.com/item/%E7%BB%93%E7%BC%94%E7%BB%84%E7%BB%87/3233435" TargetMode="External"/><Relationship Id="rId4" Type="http://schemas.openxmlformats.org/officeDocument/2006/relationships/hyperlink" Target="https://baike.baidu.com/item/%E8%A1%80%E7%AE%A1/793821" TargetMode="External"/><Relationship Id="rId9" Type="http://schemas.openxmlformats.org/officeDocument/2006/relationships/hyperlink" Target="https://baike.baidu.com/item/%E5%9F%BA%E5%9B%A0/227875" TargetMode="External"/><Relationship Id="rId14" Type="http://schemas.openxmlformats.org/officeDocument/2006/relationships/hyperlink" Target="https://baike.baidu.com/item/%E6%9C%89%E5%AE%B3%E7%89%A9%E8%B4%A8/28943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8%A1%80%E6%B6%B2/363094#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aike.baidu.com/item/%E8%A1%80%E6%B6%B2/363094#5" TargetMode="External"/><Relationship Id="rId4" Type="http://schemas.openxmlformats.org/officeDocument/2006/relationships/hyperlink" Target="https://baike.baidu.com/item/%E8%A1%80%E6%B6%B2/363094#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7%99%BD%E7%BB%86%E8%83%9E" TargetMode="External"/><Relationship Id="rId3" Type="http://schemas.openxmlformats.org/officeDocument/2006/relationships/hyperlink" Target="https://baike.baidu.com/item/%E4%BD%93%E9%87%8D" TargetMode="External"/><Relationship Id="rId7" Type="http://schemas.openxmlformats.org/officeDocument/2006/relationships/hyperlink" Target="https://baike.baidu.com/item/%E7%BA%A2%E7%BB%86%E8%83%9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e.baidu.com/item/%E7%BA%A4%E7%BB%B4%E8%9B%8B%E7%99%BD%E5%8E%9F" TargetMode="External"/><Relationship Id="rId5" Type="http://schemas.openxmlformats.org/officeDocument/2006/relationships/hyperlink" Target="https://baike.baidu.com/item/%E7%90%83%E8%9B%8B%E7%99%BD" TargetMode="External"/><Relationship Id="rId4" Type="http://schemas.openxmlformats.org/officeDocument/2006/relationships/hyperlink" Target="https://baike.baidu.com/item/%E7%99%BD%E8%9B%8B%E7%99%BD" TargetMode="External"/><Relationship Id="rId9" Type="http://schemas.openxmlformats.org/officeDocument/2006/relationships/hyperlink" Target="https://baike.baidu.com/item/%E8%A1%80%E6%B6%B2/363094#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BA%A2%E7%BB%86%E8%83%9E" TargetMode="External"/><Relationship Id="rId2" Type="http://schemas.openxmlformats.org/officeDocument/2006/relationships/hyperlink" Target="https://baike.baidu.com/item/%E8%A1%80%E9%87%8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0%B4%E5%88%86" TargetMode="External"/><Relationship Id="rId7" Type="http://schemas.openxmlformats.org/officeDocument/2006/relationships/hyperlink" Target="https://baike.baidu.com/item/%E6%9C%89%E7%B2%92%E7%99%BD%E8%A1%80%E7%BB%86%E8%83%9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e.baidu.com/item/%E7%BA%A2%E8%A1%80%E7%BB%86%E8%83%9E" TargetMode="External"/><Relationship Id="rId5" Type="http://schemas.openxmlformats.org/officeDocument/2006/relationships/hyperlink" Target="https://baike.baidu.com/item/%E8%A1%80%E7%BB%86%E8%83%9E" TargetMode="External"/><Relationship Id="rId4" Type="http://schemas.openxmlformats.org/officeDocument/2006/relationships/hyperlink" Target="https://baike.baidu.com/item/%E7%BA%A4%E7%BB%B4%E8%9B%8B%E7%99%B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7000"/>
                <a:lumOff val="83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05" y="2955408"/>
            <a:ext cx="9138696" cy="197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7"/>
          <a:stretch/>
        </p:blipFill>
        <p:spPr>
          <a:xfrm>
            <a:off x="-17123" y="3990975"/>
            <a:ext cx="9170648" cy="115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8"/>
          <a:stretch/>
        </p:blipFill>
        <p:spPr>
          <a:xfrm>
            <a:off x="2389914" y="235886"/>
            <a:ext cx="4472005" cy="42415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9" y="1671508"/>
            <a:ext cx="2154660" cy="32300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65283" y="1671508"/>
            <a:ext cx="5680777" cy="1569660"/>
            <a:chOff x="2747165" y="1671508"/>
            <a:chExt cx="3647715" cy="1569660"/>
          </a:xfrm>
        </p:grpSpPr>
        <p:sp>
          <p:nvSpPr>
            <p:cNvPr id="6" name="文本框 5"/>
            <p:cNvSpPr txBox="1"/>
            <p:nvPr/>
          </p:nvSpPr>
          <p:spPr>
            <a:xfrm>
              <a:off x="2747165" y="1671508"/>
              <a:ext cx="3647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 smtClean="0">
                  <a:ln w="352425">
                    <a:solidFill>
                      <a:srgbClr val="206F36"/>
                    </a:solidFill>
                  </a:ln>
                  <a:solidFill>
                    <a:srgbClr val="206F36"/>
                  </a:solidFill>
                  <a:cs typeface="+mn-ea"/>
                  <a:sym typeface="+mn-lt"/>
                </a:rPr>
                <a:t>医疗护士行业</a:t>
              </a:r>
              <a:r>
                <a:rPr lang="en-US" altLang="zh-CN" sz="4400" dirty="0" smtClean="0">
                  <a:ln w="352425">
                    <a:solidFill>
                      <a:srgbClr val="206F36"/>
                    </a:solidFill>
                  </a:ln>
                  <a:solidFill>
                    <a:srgbClr val="206F36"/>
                  </a:solidFill>
                  <a:cs typeface="+mn-ea"/>
                  <a:sym typeface="+mn-lt"/>
                </a:rPr>
                <a:t>PPT</a:t>
              </a:r>
              <a:r>
                <a:rPr lang="zh-CN" altLang="en-US" sz="4400" dirty="0">
                  <a:ln w="352425">
                    <a:solidFill>
                      <a:srgbClr val="206F36"/>
                    </a:solidFill>
                  </a:ln>
                  <a:solidFill>
                    <a:srgbClr val="206F36"/>
                  </a:solidFill>
                  <a:cs typeface="+mn-ea"/>
                  <a:sym typeface="+mn-lt"/>
                </a:rPr>
                <a:t>模板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47165" y="1671508"/>
              <a:ext cx="3647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 smtClean="0">
                  <a:ln w="266700">
                    <a:solidFill>
                      <a:srgbClr val="4BB333"/>
                    </a:solidFill>
                  </a:ln>
                  <a:solidFill>
                    <a:srgbClr val="4BB333"/>
                  </a:solidFill>
                  <a:cs typeface="+mn-ea"/>
                  <a:sym typeface="+mn-lt"/>
                </a:rPr>
                <a:t>医疗护士行业</a:t>
              </a:r>
              <a:r>
                <a:rPr lang="en-US" altLang="zh-CN" sz="4400" dirty="0" smtClean="0">
                  <a:ln w="266700">
                    <a:solidFill>
                      <a:srgbClr val="4BB333"/>
                    </a:solidFill>
                  </a:ln>
                  <a:solidFill>
                    <a:srgbClr val="4BB333"/>
                  </a:solidFill>
                  <a:cs typeface="+mn-ea"/>
                  <a:sym typeface="+mn-lt"/>
                </a:rPr>
                <a:t>PPT</a:t>
              </a:r>
              <a:r>
                <a:rPr lang="zh-CN" altLang="en-US" sz="4400" dirty="0">
                  <a:ln w="266700">
                    <a:solidFill>
                      <a:srgbClr val="4BB333"/>
                    </a:solidFill>
                  </a:ln>
                  <a:solidFill>
                    <a:srgbClr val="4BB333"/>
                  </a:solidFill>
                  <a:cs typeface="+mn-ea"/>
                  <a:sym typeface="+mn-lt"/>
                </a:rPr>
                <a:t>模板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47165" y="1671508"/>
              <a:ext cx="36477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Медициналық</a:t>
              </a:r>
              <a:r>
                <a:rPr lang="ru-RU" altLang="zh-CN" sz="32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дискурс </a:t>
              </a:r>
              <a:r>
                <a:rPr lang="ru-RU" altLang="zh-CN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дискурстың</a:t>
              </a:r>
              <a:r>
                <a:rPr lang="ru-RU" altLang="zh-CN" sz="32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ерекше</a:t>
              </a:r>
              <a:r>
                <a:rPr lang="ru-RU" altLang="zh-CN" sz="32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түрі</a:t>
              </a:r>
              <a:r>
                <a:rPr lang="ru-RU" altLang="zh-CN" sz="32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ретінде</a:t>
              </a:r>
              <a:endParaRPr lang="zh-CN" altLang="en-US" sz="3200" dirty="0">
                <a:ln w="57150">
                  <a:solidFill>
                    <a:srgbClr val="A3BE92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3"/>
          <a:stretch/>
        </p:blipFill>
        <p:spPr>
          <a:xfrm>
            <a:off x="-203472" y="-9525"/>
            <a:ext cx="2790825" cy="19096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0" b="12561"/>
          <a:stretch/>
        </p:blipFill>
        <p:spPr>
          <a:xfrm>
            <a:off x="6003883" y="-42041"/>
            <a:ext cx="3287740" cy="20074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7799294" y="3950557"/>
            <a:ext cx="1101189" cy="10495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1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87352" y="2006211"/>
            <a:ext cx="5483339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algn="ctr"/>
            <a:r>
              <a:rPr lang="kk-KZ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</a:t>
            </a:r>
            <a: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 Қазақ ұлттық университеті</a:t>
            </a:r>
            <a:b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Шығыстану факультеті</a:t>
            </a:r>
          </a:p>
          <a:p>
            <a:pPr algn="ctr"/>
            <a: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Дүйсенбай Құлпынай</a:t>
            </a:r>
          </a:p>
          <a:p>
            <a:r>
              <a:rPr lang="zh-CN" altLang="en-US" dirty="0"/>
              <a:t>阿里法拉比哈萨克国立大学东方学系汉学教研室教师：古普耐</a:t>
            </a:r>
          </a:p>
        </p:txBody>
      </p:sp>
    </p:spTree>
    <p:extLst>
      <p:ext uri="{BB962C8B-B14F-4D97-AF65-F5344CB8AC3E}">
        <p14:creationId xmlns:p14="http://schemas.microsoft.com/office/powerpoint/2010/main" val="26960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2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166" y="583324"/>
            <a:ext cx="7173310" cy="419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+mn-ea"/>
              </a:rPr>
              <a:t>血型</a:t>
            </a: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blood groups</a:t>
            </a:r>
            <a:r>
              <a:rPr lang="zh-CN" altLang="en-US" sz="2000" dirty="0">
                <a:latin typeface="+mn-ea"/>
              </a:rPr>
              <a:t>；</a:t>
            </a:r>
            <a:r>
              <a:rPr lang="en-US" altLang="zh-CN" sz="2000" dirty="0">
                <a:latin typeface="+mn-ea"/>
              </a:rPr>
              <a:t>blood types</a:t>
            </a:r>
            <a:r>
              <a:rPr lang="zh-CN" altLang="en-US" sz="2000" dirty="0">
                <a:latin typeface="+mn-ea"/>
              </a:rPr>
              <a:t>）是以血液抗原形式表现出来的一种遗传性状。狭义地讲，血型专指红细胞抗原在个体间的差异； 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>
                <a:latin typeface="+mn-ea"/>
              </a:rPr>
              <a:t>但现已知道除红细胞外，在白细胞、血小板乃至某些血浆蛋白，个体之间也存在着抗原差异。 </a:t>
            </a:r>
            <a:r>
              <a:rPr lang="zh-CN" altLang="en-US" sz="2000" dirty="0" smtClean="0">
                <a:latin typeface="+mn-ea"/>
              </a:rPr>
              <a:t>因</a:t>
            </a:r>
            <a:r>
              <a:rPr lang="zh-CN" altLang="en-US" sz="2000" dirty="0">
                <a:latin typeface="+mn-ea"/>
              </a:rPr>
              <a:t>此，广义的血型应包括血液各成分的抗原在个体间出现的差异。通常人们对血型的了解往往仅局限于</a:t>
            </a:r>
            <a:r>
              <a:rPr lang="en-US" altLang="zh-CN" sz="2000" dirty="0">
                <a:latin typeface="+mn-ea"/>
              </a:rPr>
              <a:t>ABO</a:t>
            </a:r>
            <a:r>
              <a:rPr lang="zh-CN" altLang="en-US" sz="2000" dirty="0">
                <a:latin typeface="+mn-ea"/>
              </a:rPr>
              <a:t>血型以及输血问题等方面，实际上，血型在人类学、遗传学、法医学、临床医学等学科都有广泛的实用价值，因此具有着重要的理论和实践意义，同时，动物血型的发现也为血型研究提供了新的问题和研究方向。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72" y="-113642"/>
            <a:ext cx="2438400" cy="9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97583" y="444732"/>
            <a:ext cx="2943337" cy="2841583"/>
            <a:chOff x="2749494" y="1232314"/>
            <a:chExt cx="2943337" cy="2841583"/>
          </a:xfrm>
        </p:grpSpPr>
        <p:sp>
          <p:nvSpPr>
            <p:cNvPr id="3" name="圆角矩形 49"/>
            <p:cNvSpPr/>
            <p:nvPr/>
          </p:nvSpPr>
          <p:spPr>
            <a:xfrm rot="18823925">
              <a:off x="3346307" y="2260299"/>
              <a:ext cx="2440557" cy="892630"/>
            </a:xfrm>
            <a:custGeom>
              <a:avLst/>
              <a:gdLst/>
              <a:ahLst/>
              <a:cxnLst/>
              <a:rect l="l" t="t" r="r" b="b"/>
              <a:pathLst>
                <a:path w="2440557" h="892630">
                  <a:moveTo>
                    <a:pt x="2309835" y="130723"/>
                  </a:moveTo>
                  <a:cubicBezTo>
                    <a:pt x="2390602" y="211490"/>
                    <a:pt x="2440557" y="323069"/>
                    <a:pt x="2440557" y="446315"/>
                  </a:cubicBezTo>
                  <a:lnTo>
                    <a:pt x="2440556" y="446315"/>
                  </a:lnTo>
                  <a:cubicBezTo>
                    <a:pt x="2440556" y="692808"/>
                    <a:pt x="2240734" y="892630"/>
                    <a:pt x="1994241" y="892630"/>
                  </a:cubicBezTo>
                  <a:lnTo>
                    <a:pt x="49884" y="892629"/>
                  </a:lnTo>
                  <a:lnTo>
                    <a:pt x="0" y="2671"/>
                  </a:lnTo>
                  <a:cubicBezTo>
                    <a:pt x="8689" y="262"/>
                    <a:pt x="17558" y="0"/>
                    <a:pt x="26489" y="0"/>
                  </a:cubicBezTo>
                  <a:lnTo>
                    <a:pt x="1994242" y="0"/>
                  </a:lnTo>
                  <a:cubicBezTo>
                    <a:pt x="2117489" y="0"/>
                    <a:pt x="2229067" y="49956"/>
                    <a:pt x="2309835" y="1307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55"/>
            <p:cNvSpPr/>
            <p:nvPr/>
          </p:nvSpPr>
          <p:spPr>
            <a:xfrm rot="18823925">
              <a:off x="4002695" y="1979866"/>
              <a:ext cx="1664356" cy="892630"/>
            </a:xfrm>
            <a:custGeom>
              <a:avLst/>
              <a:gdLst/>
              <a:ahLst/>
              <a:cxnLst/>
              <a:rect l="l" t="t" r="r" b="b"/>
              <a:pathLst>
                <a:path w="1664356" h="892630">
                  <a:moveTo>
                    <a:pt x="1533634" y="130723"/>
                  </a:moveTo>
                  <a:cubicBezTo>
                    <a:pt x="1614401" y="211490"/>
                    <a:pt x="1664356" y="323069"/>
                    <a:pt x="1664356" y="446315"/>
                  </a:cubicBezTo>
                  <a:lnTo>
                    <a:pt x="1664355" y="446315"/>
                  </a:lnTo>
                  <a:cubicBezTo>
                    <a:pt x="1664355" y="692808"/>
                    <a:pt x="1464533" y="892630"/>
                    <a:pt x="1218040" y="892630"/>
                  </a:cubicBezTo>
                  <a:lnTo>
                    <a:pt x="49575" y="892630"/>
                  </a:lnTo>
                  <a:lnTo>
                    <a:pt x="0" y="0"/>
                  </a:lnTo>
                  <a:lnTo>
                    <a:pt x="1218041" y="0"/>
                  </a:lnTo>
                  <a:cubicBezTo>
                    <a:pt x="1341288" y="0"/>
                    <a:pt x="1452866" y="49956"/>
                    <a:pt x="1533634" y="130723"/>
                  </a:cubicBezTo>
                  <a:close/>
                </a:path>
              </a:pathLst>
            </a:custGeom>
            <a:solidFill>
              <a:srgbClr val="70A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2545854">
              <a:off x="5557348" y="1232314"/>
              <a:ext cx="135483" cy="67881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rot="18858977">
              <a:off x="3170458" y="2564089"/>
              <a:ext cx="2027754" cy="16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 rot="2460000">
              <a:off x="2749494" y="3922210"/>
              <a:ext cx="1223580" cy="1516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460000">
              <a:off x="3259387" y="3549682"/>
              <a:ext cx="515238" cy="4766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460000">
              <a:off x="3245019" y="3561295"/>
              <a:ext cx="915324" cy="954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rot="-2100000">
              <a:off x="4621259" y="2010384"/>
              <a:ext cx="36000" cy="15240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-2100000">
              <a:off x="4402987" y="2240348"/>
              <a:ext cx="36000" cy="15240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-2100000">
              <a:off x="4202142" y="2455240"/>
              <a:ext cx="36000" cy="15240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-2100000">
              <a:off x="3978799" y="2699977"/>
              <a:ext cx="36000" cy="15240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-2100000">
              <a:off x="3794579" y="2890048"/>
              <a:ext cx="36000" cy="15240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-2100000">
              <a:off x="3618330" y="3069771"/>
              <a:ext cx="36000" cy="15240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 flipH="1" flipV="1">
            <a:off x="5345837" y="1083507"/>
            <a:ext cx="611666" cy="58760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275207" y="1571721"/>
            <a:ext cx="175159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7"/>
          <p:cNvSpPr txBox="1"/>
          <p:nvPr/>
        </p:nvSpPr>
        <p:spPr>
          <a:xfrm>
            <a:off x="1622534" y="636956"/>
            <a:ext cx="172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1600" b="1" dirty="0"/>
              <a:t>ABO</a:t>
            </a:r>
            <a:r>
              <a:rPr lang="zh-CN" altLang="en-US" sz="1600" b="1" dirty="0"/>
              <a:t>血型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文本框 43"/>
          <p:cNvSpPr>
            <a:spLocks noChangeArrowheads="1"/>
          </p:cNvSpPr>
          <p:nvPr/>
        </p:nvSpPr>
        <p:spPr bwMode="auto">
          <a:xfrm>
            <a:off x="425668" y="1083508"/>
            <a:ext cx="4767184" cy="337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600" dirty="0"/>
              <a:t>ABO</a:t>
            </a:r>
            <a:r>
              <a:rPr lang="zh-CN" altLang="en-US" sz="1600" dirty="0"/>
              <a:t>血型可分为</a:t>
            </a:r>
            <a:r>
              <a:rPr lang="en-US" altLang="zh-CN" sz="1600" dirty="0"/>
              <a:t>A</a:t>
            </a:r>
            <a:r>
              <a:rPr lang="zh-CN" altLang="en-US" sz="1600" dirty="0"/>
              <a:t>、</a:t>
            </a:r>
            <a:r>
              <a:rPr lang="en-US" altLang="zh-CN" sz="1600" dirty="0"/>
              <a:t>B</a:t>
            </a:r>
            <a:r>
              <a:rPr lang="zh-CN" altLang="en-US" sz="1600" dirty="0"/>
              <a:t>、</a:t>
            </a:r>
            <a:r>
              <a:rPr lang="en-US" altLang="zh-CN" sz="1600" dirty="0"/>
              <a:t>AB</a:t>
            </a:r>
            <a:r>
              <a:rPr lang="zh-CN" altLang="en-US" sz="1600" dirty="0"/>
              <a:t>和</a:t>
            </a:r>
            <a:r>
              <a:rPr lang="en-US" altLang="zh-CN" sz="1600" dirty="0"/>
              <a:t>O</a:t>
            </a:r>
            <a:r>
              <a:rPr lang="zh-CN" altLang="en-US" sz="1600" dirty="0"/>
              <a:t>型等</a:t>
            </a:r>
            <a:r>
              <a:rPr lang="en-US" altLang="zh-CN" sz="1600" dirty="0"/>
              <a:t>4</a:t>
            </a:r>
            <a:r>
              <a:rPr lang="zh-CN" altLang="en-US" sz="1600" dirty="0"/>
              <a:t>种血型。红细胞含</a:t>
            </a:r>
            <a:r>
              <a:rPr lang="en-US" altLang="zh-CN" sz="1600" dirty="0"/>
              <a:t>A</a:t>
            </a:r>
            <a:r>
              <a:rPr lang="zh-CN" altLang="en-US" sz="1600" dirty="0"/>
              <a:t>抗原和</a:t>
            </a:r>
            <a:r>
              <a:rPr lang="en-US" altLang="zh-CN" sz="1600" dirty="0">
                <a:hlinkClick r:id="rId3"/>
              </a:rPr>
              <a:t>H</a:t>
            </a:r>
            <a:r>
              <a:rPr lang="zh-CN" altLang="en-US" sz="1600" dirty="0">
                <a:hlinkClick r:id="rId3"/>
              </a:rPr>
              <a:t>抗原</a:t>
            </a:r>
            <a:r>
              <a:rPr lang="zh-CN" altLang="en-US" sz="1600" dirty="0"/>
              <a:t>的叫做</a:t>
            </a:r>
            <a:r>
              <a:rPr lang="en-US" altLang="zh-CN" sz="1600" dirty="0"/>
              <a:t>A</a:t>
            </a:r>
            <a:r>
              <a:rPr lang="zh-CN" altLang="en-US" sz="1600" dirty="0"/>
              <a:t>型，</a:t>
            </a:r>
            <a:r>
              <a:rPr lang="en-US" altLang="zh-CN" sz="1600" dirty="0"/>
              <a:t>A</a:t>
            </a:r>
            <a:r>
              <a:rPr lang="zh-CN" altLang="en-US" sz="1600" dirty="0"/>
              <a:t>型的人血清中含有抗</a:t>
            </a:r>
            <a:r>
              <a:rPr lang="en-US" altLang="zh-CN" sz="1600" dirty="0"/>
              <a:t>B</a:t>
            </a:r>
            <a:r>
              <a:rPr lang="zh-CN" altLang="en-US" sz="1600" dirty="0"/>
              <a:t>抗体；红细胞含</a:t>
            </a:r>
            <a:r>
              <a:rPr lang="en-US" altLang="zh-CN" sz="1600" dirty="0"/>
              <a:t>B</a:t>
            </a:r>
            <a:r>
              <a:rPr lang="zh-CN" altLang="en-US" sz="1600" dirty="0"/>
              <a:t>抗原和</a:t>
            </a:r>
            <a:r>
              <a:rPr lang="en-US" altLang="zh-CN" sz="1600" dirty="0"/>
              <a:t>H</a:t>
            </a:r>
            <a:r>
              <a:rPr lang="zh-CN" altLang="en-US" sz="1600" dirty="0"/>
              <a:t>抗原的叫做</a:t>
            </a:r>
            <a:r>
              <a:rPr lang="en-US" altLang="zh-CN" sz="1600" dirty="0"/>
              <a:t>B</a:t>
            </a:r>
            <a:r>
              <a:rPr lang="zh-CN" altLang="en-US" sz="1600" dirty="0"/>
              <a:t>型，</a:t>
            </a:r>
            <a:r>
              <a:rPr lang="en-US" altLang="zh-CN" sz="1600" dirty="0"/>
              <a:t>B</a:t>
            </a:r>
            <a:r>
              <a:rPr lang="zh-CN" altLang="en-US" sz="1600" dirty="0"/>
              <a:t>型的人血清中含有抗</a:t>
            </a:r>
            <a:r>
              <a:rPr lang="en-US" altLang="zh-CN" sz="1600" dirty="0"/>
              <a:t>A</a:t>
            </a:r>
            <a:r>
              <a:rPr lang="zh-CN" altLang="en-US" sz="1600" dirty="0"/>
              <a:t>抗体；红细胞含</a:t>
            </a:r>
            <a:r>
              <a:rPr lang="en-US" altLang="zh-CN" sz="1600" dirty="0"/>
              <a:t>A</a:t>
            </a:r>
            <a:r>
              <a:rPr lang="zh-CN" altLang="en-US" sz="1600" dirty="0"/>
              <a:t>抗原、</a:t>
            </a:r>
            <a:r>
              <a:rPr lang="en-US" altLang="zh-CN" sz="1600" dirty="0"/>
              <a:t>B</a:t>
            </a:r>
            <a:r>
              <a:rPr lang="zh-CN" altLang="en-US" sz="1600" dirty="0"/>
              <a:t>抗原和</a:t>
            </a:r>
            <a:r>
              <a:rPr lang="en-US" altLang="zh-CN" sz="1600" dirty="0"/>
              <a:t>H</a:t>
            </a:r>
            <a:r>
              <a:rPr lang="zh-CN" altLang="en-US" sz="1600" dirty="0"/>
              <a:t>抗原，叫做</a:t>
            </a:r>
            <a:r>
              <a:rPr lang="en-US" altLang="zh-CN" sz="1600" dirty="0"/>
              <a:t>AB</a:t>
            </a:r>
            <a:r>
              <a:rPr lang="zh-CN" altLang="en-US" sz="1600" dirty="0"/>
              <a:t>型，这种血型的人血清中没有抗</a:t>
            </a:r>
            <a:r>
              <a:rPr lang="en-US" altLang="zh-CN" sz="1600" dirty="0"/>
              <a:t>A</a:t>
            </a:r>
            <a:r>
              <a:rPr lang="zh-CN" altLang="en-US" sz="1600" dirty="0"/>
              <a:t>抗体和抗</a:t>
            </a:r>
            <a:r>
              <a:rPr lang="en-US" altLang="zh-CN" sz="1600" dirty="0"/>
              <a:t>B</a:t>
            </a:r>
            <a:r>
              <a:rPr lang="zh-CN" altLang="en-US" sz="1600" dirty="0"/>
              <a:t>抗体；红细胞只有</a:t>
            </a:r>
            <a:r>
              <a:rPr lang="en-US" altLang="zh-CN" sz="1600" dirty="0"/>
              <a:t>H</a:t>
            </a:r>
            <a:r>
              <a:rPr lang="zh-CN" altLang="en-US" sz="1600" dirty="0"/>
              <a:t>抗原，叫做</a:t>
            </a:r>
            <a:r>
              <a:rPr lang="en-US" altLang="zh-CN" sz="1600" dirty="0"/>
              <a:t>O</a:t>
            </a:r>
            <a:r>
              <a:rPr lang="zh-CN" altLang="en-US" sz="1600" dirty="0"/>
              <a:t>型，</a:t>
            </a:r>
            <a:r>
              <a:rPr lang="en-US" altLang="zh-CN" sz="1600" dirty="0"/>
              <a:t>O</a:t>
            </a:r>
            <a:r>
              <a:rPr lang="zh-CN" altLang="en-US" sz="1600" dirty="0"/>
              <a:t>型的人血清中含有抗</a:t>
            </a:r>
            <a:r>
              <a:rPr lang="en-US" altLang="zh-CN" sz="1600" dirty="0"/>
              <a:t>A</a:t>
            </a:r>
            <a:r>
              <a:rPr lang="zh-CN" altLang="en-US" sz="1600" dirty="0"/>
              <a:t>抗体和抗</a:t>
            </a:r>
            <a:r>
              <a:rPr lang="en-US" altLang="zh-CN" sz="1600" dirty="0"/>
              <a:t>B</a:t>
            </a:r>
            <a:r>
              <a:rPr lang="zh-CN" altLang="en-US" sz="1600" dirty="0"/>
              <a:t>抗体。另外，输血时以输同型血为原则。在必要时，可以少量输入</a:t>
            </a:r>
            <a:r>
              <a:rPr lang="en-US" altLang="zh-CN" sz="1600" dirty="0"/>
              <a:t>O</a:t>
            </a:r>
            <a:r>
              <a:rPr lang="zh-CN" altLang="en-US" sz="1600" dirty="0"/>
              <a:t>型血（</a:t>
            </a:r>
            <a:r>
              <a:rPr lang="en-US" altLang="zh-CN" sz="1600" dirty="0"/>
              <a:t>O</a:t>
            </a:r>
            <a:r>
              <a:rPr lang="zh-CN" altLang="en-US" sz="1600" dirty="0"/>
              <a:t>型血为万能输血者，</a:t>
            </a:r>
            <a:r>
              <a:rPr lang="en-US" altLang="zh-CN" sz="1600" dirty="0"/>
              <a:t>AB</a:t>
            </a:r>
            <a:r>
              <a:rPr lang="zh-CN" altLang="en-US" sz="1600" dirty="0"/>
              <a:t>型血为万能受血者）。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sym typeface="微软雅黑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1099550" y="3220205"/>
            <a:ext cx="238543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225278" y="12912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548123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548123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22533" y="1752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u="sng" dirty="0">
                <a:hlinkClick r:id="rId4"/>
              </a:rPr>
              <a:t>血型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95" y="198538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5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25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25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5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8179" y="930166"/>
            <a:ext cx="3747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MN</a:t>
            </a:r>
            <a:r>
              <a:rPr lang="zh-CN" altLang="en-US" sz="2400" dirty="0">
                <a:solidFill>
                  <a:srgbClr val="C00000"/>
                </a:solidFill>
              </a:rPr>
              <a:t>血型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8179" y="1590712"/>
            <a:ext cx="5659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红细胞膜上另一类血型抗原叫</a:t>
            </a:r>
            <a:r>
              <a:rPr lang="en-US" altLang="zh-CN" sz="2000" dirty="0">
                <a:latin typeface="+mj-ea"/>
                <a:ea typeface="+mj-ea"/>
              </a:rPr>
              <a:t>MN</a:t>
            </a:r>
            <a:r>
              <a:rPr lang="zh-CN" altLang="en-US" sz="2000" dirty="0">
                <a:latin typeface="+mj-ea"/>
                <a:ea typeface="+mj-ea"/>
              </a:rPr>
              <a:t>抗原，即红细胞膜上的血型糖蛋白</a:t>
            </a:r>
            <a:r>
              <a:rPr lang="en-US" altLang="zh-CN" sz="2000" dirty="0">
                <a:latin typeface="+mj-ea"/>
                <a:ea typeface="+mj-ea"/>
              </a:rPr>
              <a:t>A</a:t>
            </a:r>
            <a:r>
              <a:rPr lang="zh-CN" altLang="en-US" sz="2000" dirty="0">
                <a:latin typeface="+mj-ea"/>
                <a:ea typeface="+mj-ea"/>
              </a:rPr>
              <a:t>。它在</a:t>
            </a:r>
            <a:r>
              <a:rPr lang="en-US" altLang="zh-CN" sz="2000" dirty="0">
                <a:latin typeface="+mj-ea"/>
                <a:ea typeface="+mj-ea"/>
              </a:rPr>
              <a:t>SOS</a:t>
            </a:r>
            <a:r>
              <a:rPr lang="zh-CN" altLang="en-US" sz="2000" dirty="0">
                <a:latin typeface="+mj-ea"/>
                <a:ea typeface="+mj-ea"/>
              </a:rPr>
              <a:t>凝胶电泳谱上显示两条区带，即</a:t>
            </a:r>
            <a:r>
              <a:rPr lang="en-US" altLang="zh-CN" sz="2000" dirty="0">
                <a:latin typeface="+mj-ea"/>
                <a:ea typeface="+mj-ea"/>
              </a:rPr>
              <a:t>PAS</a:t>
            </a:r>
            <a:r>
              <a:rPr lang="zh-CN" altLang="en-US" sz="2000" dirty="0">
                <a:latin typeface="+mj-ea"/>
                <a:ea typeface="+mj-ea"/>
              </a:rPr>
              <a:t>－</a:t>
            </a:r>
            <a:r>
              <a:rPr lang="en-US" altLang="zh-CN" sz="2000" dirty="0">
                <a:latin typeface="+mj-ea"/>
                <a:ea typeface="+mj-ea"/>
              </a:rPr>
              <a:t>1</a:t>
            </a:r>
            <a:r>
              <a:rPr lang="zh-CN" altLang="en-US" sz="2000" dirty="0">
                <a:latin typeface="+mj-ea"/>
                <a:ea typeface="+mj-ea"/>
              </a:rPr>
              <a:t>和</a:t>
            </a:r>
            <a:r>
              <a:rPr lang="en-US" altLang="zh-CN" sz="2000" dirty="0">
                <a:latin typeface="+mj-ea"/>
                <a:ea typeface="+mj-ea"/>
              </a:rPr>
              <a:t>PAS</a:t>
            </a:r>
            <a:r>
              <a:rPr lang="zh-CN" altLang="en-US" sz="2000" dirty="0">
                <a:latin typeface="+mj-ea"/>
                <a:ea typeface="+mj-ea"/>
              </a:rPr>
              <a:t>－</a:t>
            </a:r>
            <a:r>
              <a:rPr lang="en-US" altLang="zh-CN" sz="2000" dirty="0">
                <a:latin typeface="+mj-ea"/>
                <a:ea typeface="+mj-ea"/>
              </a:rPr>
              <a:t>2</a:t>
            </a:r>
            <a:r>
              <a:rPr lang="zh-CN" altLang="en-US" sz="2000" dirty="0">
                <a:latin typeface="+mj-ea"/>
                <a:ea typeface="+mj-ea"/>
              </a:rPr>
              <a:t>，血型糖蛋白</a:t>
            </a:r>
            <a:r>
              <a:rPr lang="en-US" altLang="zh-CN" sz="2000" dirty="0">
                <a:latin typeface="+mj-ea"/>
                <a:ea typeface="+mj-ea"/>
              </a:rPr>
              <a:t>A</a:t>
            </a:r>
            <a:r>
              <a:rPr lang="zh-CN" altLang="en-US" sz="2000" dirty="0">
                <a:latin typeface="+mj-ea"/>
                <a:ea typeface="+mj-ea"/>
              </a:rPr>
              <a:t>是两者的二聚物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zh-CN" altLang="en-US" sz="2000" dirty="0">
              <a:latin typeface="+mj-ea"/>
              <a:ea typeface="+mj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24" y="172631"/>
            <a:ext cx="12192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4" y="22524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683" y="898634"/>
            <a:ext cx="2490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白细胞血型</a:t>
            </a:r>
            <a:r>
              <a:rPr lang="en-US" altLang="zh-CN" sz="2000" dirty="0">
                <a:solidFill>
                  <a:srgbClr val="C00000"/>
                </a:solidFill>
              </a:rPr>
              <a:t>——HLA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559" y="1902336"/>
            <a:ext cx="62904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n-ea"/>
              </a:rPr>
              <a:t>HLA</a:t>
            </a:r>
            <a:r>
              <a:rPr lang="zh-CN" altLang="en-US" sz="1800" dirty="0">
                <a:latin typeface="+mn-ea"/>
              </a:rPr>
              <a:t>是人类白细胞抗原中最重要的一类。与红细胞血型相比，人们对白细胞抗原的了解较晚，人体第一个白细胞抗原</a:t>
            </a:r>
            <a:r>
              <a:rPr lang="en-US" altLang="zh-CN" sz="1800" dirty="0">
                <a:latin typeface="+mn-ea"/>
              </a:rPr>
              <a:t>Mac</a:t>
            </a:r>
            <a:r>
              <a:rPr lang="zh-CN" altLang="en-US" sz="1800" dirty="0">
                <a:latin typeface="+mn-ea"/>
              </a:rPr>
              <a:t>是</a:t>
            </a:r>
            <a:r>
              <a:rPr lang="en-US" altLang="zh-CN" sz="1800" dirty="0">
                <a:latin typeface="+mn-ea"/>
              </a:rPr>
              <a:t>1958</a:t>
            </a:r>
            <a:r>
              <a:rPr lang="zh-CN" altLang="en-US" sz="1800" dirty="0">
                <a:latin typeface="+mn-ea"/>
              </a:rPr>
              <a:t>年法国科学家</a:t>
            </a:r>
            <a:r>
              <a:rPr lang="en-US" altLang="zh-CN" sz="1800" dirty="0">
                <a:latin typeface="+mn-ea"/>
              </a:rPr>
              <a:t>J</a:t>
            </a:r>
            <a:r>
              <a:rPr lang="zh-CN" altLang="en-US" sz="1800" dirty="0">
                <a:latin typeface="+mn-ea"/>
              </a:rPr>
              <a:t>．多塞发现的。</a:t>
            </a:r>
            <a:r>
              <a:rPr lang="en-US" altLang="zh-CN" sz="1800" dirty="0">
                <a:latin typeface="+mn-ea"/>
              </a:rPr>
              <a:t>HLA</a:t>
            </a:r>
            <a:r>
              <a:rPr lang="zh-CN" altLang="en-US" sz="1800" dirty="0">
                <a:latin typeface="+mn-ea"/>
              </a:rPr>
              <a:t>是人体白细胞抗原的英文缩写，已发现</a:t>
            </a:r>
            <a:r>
              <a:rPr lang="en-US" altLang="zh-CN" sz="1800" dirty="0">
                <a:latin typeface="+mn-ea"/>
              </a:rPr>
              <a:t>HLA</a:t>
            </a:r>
            <a:r>
              <a:rPr lang="zh-CN" altLang="en-US" sz="1800" dirty="0">
                <a:latin typeface="+mn-ea"/>
              </a:rPr>
              <a:t>抗原有</a:t>
            </a:r>
            <a:r>
              <a:rPr lang="en-US" altLang="zh-CN" sz="1800" dirty="0">
                <a:latin typeface="+mn-ea"/>
              </a:rPr>
              <a:t>144</a:t>
            </a:r>
            <a:r>
              <a:rPr lang="zh-CN" altLang="en-US" sz="1800" dirty="0">
                <a:latin typeface="+mn-ea"/>
              </a:rPr>
              <a:t>种以上，这些抗原分为</a:t>
            </a:r>
            <a:r>
              <a:rPr lang="en-US" altLang="zh-CN" sz="1800" dirty="0">
                <a:latin typeface="+mn-ea"/>
              </a:rPr>
              <a:t>A</a:t>
            </a:r>
            <a:r>
              <a:rPr lang="zh-CN" altLang="en-US" sz="1800" dirty="0">
                <a:latin typeface="+mn-ea"/>
              </a:rPr>
              <a:t>、</a:t>
            </a:r>
            <a:r>
              <a:rPr lang="en-US" altLang="zh-CN" sz="1800" dirty="0">
                <a:latin typeface="+mn-ea"/>
              </a:rPr>
              <a:t>B</a:t>
            </a:r>
            <a:r>
              <a:rPr lang="zh-CN" altLang="en-US" sz="1800" dirty="0">
                <a:latin typeface="+mn-ea"/>
              </a:rPr>
              <a:t>、</a:t>
            </a:r>
            <a:r>
              <a:rPr lang="en-US" altLang="zh-CN" sz="1800" dirty="0">
                <a:latin typeface="+mn-ea"/>
              </a:rPr>
              <a:t>C</a:t>
            </a:r>
            <a:r>
              <a:rPr lang="zh-CN" altLang="en-US" sz="1800" dirty="0">
                <a:latin typeface="+mn-ea"/>
              </a:rPr>
              <a:t>、</a:t>
            </a:r>
            <a:r>
              <a:rPr lang="en-US" altLang="zh-CN" sz="1800" dirty="0">
                <a:latin typeface="+mn-ea"/>
              </a:rPr>
              <a:t>D</a:t>
            </a:r>
            <a:r>
              <a:rPr lang="zh-CN" altLang="en-US" sz="1800" dirty="0">
                <a:latin typeface="+mn-ea"/>
              </a:rPr>
              <a:t>、</a:t>
            </a:r>
            <a:r>
              <a:rPr lang="en-US" altLang="zh-CN" sz="1800" dirty="0">
                <a:latin typeface="+mn-ea"/>
              </a:rPr>
              <a:t>DR</a:t>
            </a:r>
            <a:r>
              <a:rPr lang="zh-CN" altLang="en-US" sz="1800" dirty="0">
                <a:latin typeface="+mn-ea"/>
              </a:rPr>
              <a:t>、</a:t>
            </a:r>
            <a:r>
              <a:rPr lang="en-US" altLang="zh-CN" sz="1800" dirty="0">
                <a:latin typeface="+mn-ea"/>
              </a:rPr>
              <a:t>DQ</a:t>
            </a:r>
            <a:r>
              <a:rPr lang="zh-CN" altLang="en-US" sz="1800" dirty="0">
                <a:latin typeface="+mn-ea"/>
              </a:rPr>
              <a:t>和</a:t>
            </a:r>
            <a:r>
              <a:rPr lang="en-US" altLang="zh-CN" sz="1800" dirty="0">
                <a:latin typeface="+mn-ea"/>
              </a:rPr>
              <a:t>DP7</a:t>
            </a:r>
            <a:r>
              <a:rPr lang="zh-CN" altLang="en-US" sz="1800" dirty="0">
                <a:latin typeface="+mn-ea"/>
              </a:rPr>
              <a:t>个系列，而且</a:t>
            </a:r>
            <a:r>
              <a:rPr lang="en-US" altLang="zh-CN" sz="1800" dirty="0">
                <a:latin typeface="+mn-ea"/>
              </a:rPr>
              <a:t>HLA</a:t>
            </a:r>
            <a:r>
              <a:rPr lang="zh-CN" altLang="en-US" sz="1800" dirty="0">
                <a:latin typeface="+mn-ea"/>
              </a:rPr>
              <a:t>在其他细胞表面上也存在。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4" y="289034"/>
            <a:ext cx="12192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04498"/>
            <a:ext cx="2017986" cy="38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7000"/>
                <a:lumOff val="83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05" y="2955408"/>
            <a:ext cx="9138696" cy="197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7"/>
          <a:stretch/>
        </p:blipFill>
        <p:spPr>
          <a:xfrm>
            <a:off x="-17123" y="3990975"/>
            <a:ext cx="9170648" cy="115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8"/>
          <a:stretch/>
        </p:blipFill>
        <p:spPr>
          <a:xfrm>
            <a:off x="2389914" y="235886"/>
            <a:ext cx="4472005" cy="42415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9" y="1671508"/>
            <a:ext cx="2154660" cy="32300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795257" y="1780452"/>
            <a:ext cx="3660073" cy="794155"/>
            <a:chOff x="2734807" y="1646794"/>
            <a:chExt cx="3660073" cy="794155"/>
          </a:xfrm>
        </p:grpSpPr>
        <p:sp>
          <p:nvSpPr>
            <p:cNvPr id="6" name="文本框 5"/>
            <p:cNvSpPr txBox="1"/>
            <p:nvPr/>
          </p:nvSpPr>
          <p:spPr>
            <a:xfrm>
              <a:off x="2747165" y="1671508"/>
              <a:ext cx="3647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 smtClean="0">
                  <a:ln w="352425">
                    <a:solidFill>
                      <a:srgbClr val="206F36"/>
                    </a:solidFill>
                  </a:ln>
                  <a:solidFill>
                    <a:srgbClr val="206F36"/>
                  </a:solidFill>
                  <a:cs typeface="+mn-ea"/>
                  <a:sym typeface="+mn-lt"/>
                </a:rPr>
                <a:t>谢谢观赏</a:t>
              </a:r>
              <a:endParaRPr lang="zh-CN" altLang="en-US" sz="4400" dirty="0">
                <a:ln w="352425">
                  <a:solidFill>
                    <a:srgbClr val="206F36"/>
                  </a:solidFill>
                </a:ln>
                <a:solidFill>
                  <a:srgbClr val="206F36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47165" y="1671508"/>
              <a:ext cx="3647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 smtClean="0">
                  <a:ln w="266700">
                    <a:solidFill>
                      <a:srgbClr val="4BB333"/>
                    </a:solidFill>
                  </a:ln>
                  <a:solidFill>
                    <a:srgbClr val="4BB333"/>
                  </a:solidFill>
                  <a:cs typeface="+mn-ea"/>
                  <a:sym typeface="+mn-lt"/>
                </a:rPr>
                <a:t>谢谢观赏</a:t>
              </a:r>
              <a:endParaRPr lang="zh-CN" altLang="en-US" sz="4400" dirty="0">
                <a:ln w="266700">
                  <a:solidFill>
                    <a:srgbClr val="4BB333"/>
                  </a:solidFill>
                </a:ln>
                <a:solidFill>
                  <a:srgbClr val="4BB333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47165" y="1671508"/>
              <a:ext cx="3647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 smtClean="0">
                  <a:ln w="57150">
                    <a:solidFill>
                      <a:srgbClr val="A3BE92"/>
                    </a:solidFill>
                  </a:ln>
                  <a:solidFill>
                    <a:srgbClr val="A3BE92"/>
                  </a:solidFill>
                  <a:cs typeface="+mn-ea"/>
                  <a:sym typeface="+mn-lt"/>
                </a:rPr>
                <a:t>谢谢观赏</a:t>
              </a:r>
              <a:endParaRPr lang="zh-CN" altLang="en-US" sz="4400" dirty="0">
                <a:ln w="57150">
                  <a:solidFill>
                    <a:srgbClr val="A3BE92"/>
                  </a:solidFill>
                </a:ln>
                <a:solidFill>
                  <a:srgbClr val="A3BE92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734807" y="1646794"/>
              <a:ext cx="3647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ln w="34925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谢</a:t>
              </a:r>
              <a:r>
                <a:rPr lang="zh-CN" altLang="en-US" sz="4400" dirty="0" smtClean="0">
                  <a:ln w="34925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谢观赏</a:t>
              </a:r>
              <a:endParaRPr lang="zh-CN" altLang="en-US" sz="4400" dirty="0">
                <a:ln w="34925"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3"/>
          <a:stretch/>
        </p:blipFill>
        <p:spPr>
          <a:xfrm>
            <a:off x="-203472" y="-9525"/>
            <a:ext cx="2790825" cy="19096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0" b="12561"/>
          <a:stretch/>
        </p:blipFill>
        <p:spPr>
          <a:xfrm>
            <a:off x="6003883" y="-42041"/>
            <a:ext cx="3287740" cy="20074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7799294" y="3950557"/>
            <a:ext cx="1101189" cy="10495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1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647872" y="30776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邮箱：</a:t>
            </a:r>
            <a:r>
              <a:rPr lang="en-US" altLang="zh-CN" sz="1800" dirty="0">
                <a:solidFill>
                  <a:schemeClr val="bg1"/>
                </a:solidFill>
              </a:rPr>
              <a:t>849889179@qq.com</a:t>
            </a:r>
          </a:p>
          <a:p>
            <a:r>
              <a:rPr lang="en-US" altLang="zh-CN" sz="1800" dirty="0">
                <a:solidFill>
                  <a:schemeClr val="bg1"/>
                </a:solidFill>
              </a:rPr>
              <a:t>Whatsapp:87013088361</a:t>
            </a:r>
          </a:p>
        </p:txBody>
      </p:sp>
    </p:spTree>
    <p:extLst>
      <p:ext uri="{BB962C8B-B14F-4D97-AF65-F5344CB8AC3E}">
        <p14:creationId xmlns:p14="http://schemas.microsoft.com/office/powerpoint/2010/main" val="16456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2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7799294" y="3950557"/>
            <a:ext cx="1101189" cy="10495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1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274474" y="882869"/>
            <a:ext cx="5500146" cy="3814956"/>
            <a:chOff x="2274474" y="843963"/>
            <a:chExt cx="5500146" cy="3106594"/>
          </a:xfrm>
        </p:grpSpPr>
        <p:sp>
          <p:nvSpPr>
            <p:cNvPr id="15" name="任意多边形 14"/>
            <p:cNvSpPr/>
            <p:nvPr/>
          </p:nvSpPr>
          <p:spPr>
            <a:xfrm>
              <a:off x="2274474" y="914400"/>
              <a:ext cx="5454042" cy="3036157"/>
            </a:xfrm>
            <a:custGeom>
              <a:avLst/>
              <a:gdLst>
                <a:gd name="connsiteX0" fmla="*/ 1958540 w 6197393"/>
                <a:gd name="connsiteY0" fmla="*/ 577639 h 3542301"/>
                <a:gd name="connsiteX1" fmla="*/ 498574 w 6197393"/>
                <a:gd name="connsiteY1" fmla="*/ 854264 h 3542301"/>
                <a:gd name="connsiteX2" fmla="*/ 29848 w 6197393"/>
                <a:gd name="connsiteY2" fmla="*/ 2429491 h 3542301"/>
                <a:gd name="connsiteX3" fmla="*/ 1228557 w 6197393"/>
                <a:gd name="connsiteY3" fmla="*/ 3512940 h 3542301"/>
                <a:gd name="connsiteX4" fmla="*/ 4578796 w 6197393"/>
                <a:gd name="connsiteY4" fmla="*/ 3197895 h 3542301"/>
                <a:gd name="connsiteX5" fmla="*/ 6177075 w 6197393"/>
                <a:gd name="connsiteY5" fmla="*/ 2806009 h 3542301"/>
                <a:gd name="connsiteX6" fmla="*/ 5393303 w 6197393"/>
                <a:gd name="connsiteY6" fmla="*/ 1269202 h 3542301"/>
                <a:gd name="connsiteX7" fmla="*/ 4117754 w 6197393"/>
                <a:gd name="connsiteY7" fmla="*/ 16705 h 3542301"/>
                <a:gd name="connsiteX8" fmla="*/ 1958540 w 6197393"/>
                <a:gd name="connsiteY8" fmla="*/ 577639 h 3542301"/>
                <a:gd name="connsiteX0" fmla="*/ 1958540 w 6207939"/>
                <a:gd name="connsiteY0" fmla="*/ 577639 h 3541842"/>
                <a:gd name="connsiteX1" fmla="*/ 498574 w 6207939"/>
                <a:gd name="connsiteY1" fmla="*/ 854264 h 3541842"/>
                <a:gd name="connsiteX2" fmla="*/ 29848 w 6207939"/>
                <a:gd name="connsiteY2" fmla="*/ 2429491 h 3541842"/>
                <a:gd name="connsiteX3" fmla="*/ 1228557 w 6207939"/>
                <a:gd name="connsiteY3" fmla="*/ 3512940 h 3541842"/>
                <a:gd name="connsiteX4" fmla="*/ 4578796 w 6207939"/>
                <a:gd name="connsiteY4" fmla="*/ 3197895 h 3541842"/>
                <a:gd name="connsiteX5" fmla="*/ 6187935 w 6207939"/>
                <a:gd name="connsiteY5" fmla="*/ 2849449 h 3541842"/>
                <a:gd name="connsiteX6" fmla="*/ 5393303 w 6207939"/>
                <a:gd name="connsiteY6" fmla="*/ 1269202 h 3541842"/>
                <a:gd name="connsiteX7" fmla="*/ 4117754 w 6207939"/>
                <a:gd name="connsiteY7" fmla="*/ 16705 h 3541842"/>
                <a:gd name="connsiteX8" fmla="*/ 1958540 w 6207939"/>
                <a:gd name="connsiteY8" fmla="*/ 577639 h 3541842"/>
                <a:gd name="connsiteX0" fmla="*/ 1958540 w 6249177"/>
                <a:gd name="connsiteY0" fmla="*/ 577036 h 3541237"/>
                <a:gd name="connsiteX1" fmla="*/ 498574 w 6249177"/>
                <a:gd name="connsiteY1" fmla="*/ 853661 h 3541237"/>
                <a:gd name="connsiteX2" fmla="*/ 29848 w 6249177"/>
                <a:gd name="connsiteY2" fmla="*/ 2428888 h 3541237"/>
                <a:gd name="connsiteX3" fmla="*/ 1228557 w 6249177"/>
                <a:gd name="connsiteY3" fmla="*/ 3512337 h 3541237"/>
                <a:gd name="connsiteX4" fmla="*/ 4578796 w 6249177"/>
                <a:gd name="connsiteY4" fmla="*/ 3197292 h 3541237"/>
                <a:gd name="connsiteX5" fmla="*/ 6187935 w 6249177"/>
                <a:gd name="connsiteY5" fmla="*/ 2848846 h 3541237"/>
                <a:gd name="connsiteX6" fmla="*/ 5740829 w 6249177"/>
                <a:gd name="connsiteY6" fmla="*/ 1268600 h 3541237"/>
                <a:gd name="connsiteX7" fmla="*/ 4117754 w 6249177"/>
                <a:gd name="connsiteY7" fmla="*/ 16102 h 3541237"/>
                <a:gd name="connsiteX8" fmla="*/ 1958540 w 6249177"/>
                <a:gd name="connsiteY8" fmla="*/ 577036 h 3541237"/>
                <a:gd name="connsiteX0" fmla="*/ 1958540 w 6076162"/>
                <a:gd name="connsiteY0" fmla="*/ 577035 h 3540851"/>
                <a:gd name="connsiteX1" fmla="*/ 498574 w 6076162"/>
                <a:gd name="connsiteY1" fmla="*/ 853660 h 3540851"/>
                <a:gd name="connsiteX2" fmla="*/ 29848 w 6076162"/>
                <a:gd name="connsiteY2" fmla="*/ 2428887 h 3540851"/>
                <a:gd name="connsiteX3" fmla="*/ 1228557 w 6076162"/>
                <a:gd name="connsiteY3" fmla="*/ 3512336 h 3540851"/>
                <a:gd name="connsiteX4" fmla="*/ 4578796 w 6076162"/>
                <a:gd name="connsiteY4" fmla="*/ 3197291 h 3540851"/>
                <a:gd name="connsiteX5" fmla="*/ 5973923 w 6076162"/>
                <a:gd name="connsiteY5" fmla="*/ 2886319 h 3540851"/>
                <a:gd name="connsiteX6" fmla="*/ 5740829 w 6076162"/>
                <a:gd name="connsiteY6" fmla="*/ 1268599 h 3540851"/>
                <a:gd name="connsiteX7" fmla="*/ 4117754 w 6076162"/>
                <a:gd name="connsiteY7" fmla="*/ 16101 h 3540851"/>
                <a:gd name="connsiteX8" fmla="*/ 1958540 w 6076162"/>
                <a:gd name="connsiteY8" fmla="*/ 577035 h 3540851"/>
                <a:gd name="connsiteX0" fmla="*/ 1958540 w 6076161"/>
                <a:gd name="connsiteY0" fmla="*/ 567872 h 3531688"/>
                <a:gd name="connsiteX1" fmla="*/ 498574 w 6076161"/>
                <a:gd name="connsiteY1" fmla="*/ 844497 h 3531688"/>
                <a:gd name="connsiteX2" fmla="*/ 29848 w 6076161"/>
                <a:gd name="connsiteY2" fmla="*/ 2419724 h 3531688"/>
                <a:gd name="connsiteX3" fmla="*/ 1228557 w 6076161"/>
                <a:gd name="connsiteY3" fmla="*/ 3503173 h 3531688"/>
                <a:gd name="connsiteX4" fmla="*/ 4578796 w 6076161"/>
                <a:gd name="connsiteY4" fmla="*/ 3188128 h 3531688"/>
                <a:gd name="connsiteX5" fmla="*/ 5973923 w 6076161"/>
                <a:gd name="connsiteY5" fmla="*/ 2877156 h 3531688"/>
                <a:gd name="connsiteX6" fmla="*/ 5740829 w 6076161"/>
                <a:gd name="connsiteY6" fmla="*/ 1259436 h 3531688"/>
                <a:gd name="connsiteX7" fmla="*/ 4357448 w 6076161"/>
                <a:gd name="connsiteY7" fmla="*/ 16306 h 3531688"/>
                <a:gd name="connsiteX8" fmla="*/ 1958540 w 6076161"/>
                <a:gd name="connsiteY8" fmla="*/ 567872 h 35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6161" h="3531688">
                  <a:moveTo>
                    <a:pt x="1958540" y="567872"/>
                  </a:moveTo>
                  <a:cubicBezTo>
                    <a:pt x="1315394" y="705904"/>
                    <a:pt x="820023" y="535855"/>
                    <a:pt x="498574" y="844497"/>
                  </a:cubicBezTo>
                  <a:cubicBezTo>
                    <a:pt x="177125" y="1153139"/>
                    <a:pt x="-91816" y="1976611"/>
                    <a:pt x="29848" y="2419724"/>
                  </a:cubicBezTo>
                  <a:cubicBezTo>
                    <a:pt x="151512" y="2862837"/>
                    <a:pt x="470399" y="3375106"/>
                    <a:pt x="1228557" y="3503173"/>
                  </a:cubicBezTo>
                  <a:cubicBezTo>
                    <a:pt x="1986715" y="3631240"/>
                    <a:pt x="3787902" y="3292464"/>
                    <a:pt x="4578796" y="3188128"/>
                  </a:cubicBezTo>
                  <a:cubicBezTo>
                    <a:pt x="5369690" y="3083792"/>
                    <a:pt x="5780251" y="3198605"/>
                    <a:pt x="5973923" y="2877156"/>
                  </a:cubicBezTo>
                  <a:cubicBezTo>
                    <a:pt x="6167595" y="2555707"/>
                    <a:pt x="6084049" y="1724320"/>
                    <a:pt x="5740829" y="1259436"/>
                  </a:cubicBezTo>
                  <a:cubicBezTo>
                    <a:pt x="5397609" y="794552"/>
                    <a:pt x="4987829" y="131567"/>
                    <a:pt x="4357448" y="16306"/>
                  </a:cubicBezTo>
                  <a:cubicBezTo>
                    <a:pt x="3727067" y="-98955"/>
                    <a:pt x="2601686" y="429840"/>
                    <a:pt x="1958540" y="56787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93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320578" y="843963"/>
              <a:ext cx="5454042" cy="3036157"/>
            </a:xfrm>
            <a:custGeom>
              <a:avLst/>
              <a:gdLst>
                <a:gd name="connsiteX0" fmla="*/ 1958540 w 6197393"/>
                <a:gd name="connsiteY0" fmla="*/ 577639 h 3542301"/>
                <a:gd name="connsiteX1" fmla="*/ 498574 w 6197393"/>
                <a:gd name="connsiteY1" fmla="*/ 854264 h 3542301"/>
                <a:gd name="connsiteX2" fmla="*/ 29848 w 6197393"/>
                <a:gd name="connsiteY2" fmla="*/ 2429491 h 3542301"/>
                <a:gd name="connsiteX3" fmla="*/ 1228557 w 6197393"/>
                <a:gd name="connsiteY3" fmla="*/ 3512940 h 3542301"/>
                <a:gd name="connsiteX4" fmla="*/ 4578796 w 6197393"/>
                <a:gd name="connsiteY4" fmla="*/ 3197895 h 3542301"/>
                <a:gd name="connsiteX5" fmla="*/ 6177075 w 6197393"/>
                <a:gd name="connsiteY5" fmla="*/ 2806009 h 3542301"/>
                <a:gd name="connsiteX6" fmla="*/ 5393303 w 6197393"/>
                <a:gd name="connsiteY6" fmla="*/ 1269202 h 3542301"/>
                <a:gd name="connsiteX7" fmla="*/ 4117754 w 6197393"/>
                <a:gd name="connsiteY7" fmla="*/ 16705 h 3542301"/>
                <a:gd name="connsiteX8" fmla="*/ 1958540 w 6197393"/>
                <a:gd name="connsiteY8" fmla="*/ 577639 h 3542301"/>
                <a:gd name="connsiteX0" fmla="*/ 1958540 w 6207939"/>
                <a:gd name="connsiteY0" fmla="*/ 577639 h 3541842"/>
                <a:gd name="connsiteX1" fmla="*/ 498574 w 6207939"/>
                <a:gd name="connsiteY1" fmla="*/ 854264 h 3541842"/>
                <a:gd name="connsiteX2" fmla="*/ 29848 w 6207939"/>
                <a:gd name="connsiteY2" fmla="*/ 2429491 h 3541842"/>
                <a:gd name="connsiteX3" fmla="*/ 1228557 w 6207939"/>
                <a:gd name="connsiteY3" fmla="*/ 3512940 h 3541842"/>
                <a:gd name="connsiteX4" fmla="*/ 4578796 w 6207939"/>
                <a:gd name="connsiteY4" fmla="*/ 3197895 h 3541842"/>
                <a:gd name="connsiteX5" fmla="*/ 6187935 w 6207939"/>
                <a:gd name="connsiteY5" fmla="*/ 2849449 h 3541842"/>
                <a:gd name="connsiteX6" fmla="*/ 5393303 w 6207939"/>
                <a:gd name="connsiteY6" fmla="*/ 1269202 h 3541842"/>
                <a:gd name="connsiteX7" fmla="*/ 4117754 w 6207939"/>
                <a:gd name="connsiteY7" fmla="*/ 16705 h 3541842"/>
                <a:gd name="connsiteX8" fmla="*/ 1958540 w 6207939"/>
                <a:gd name="connsiteY8" fmla="*/ 577639 h 3541842"/>
                <a:gd name="connsiteX0" fmla="*/ 1958540 w 6249177"/>
                <a:gd name="connsiteY0" fmla="*/ 577036 h 3541237"/>
                <a:gd name="connsiteX1" fmla="*/ 498574 w 6249177"/>
                <a:gd name="connsiteY1" fmla="*/ 853661 h 3541237"/>
                <a:gd name="connsiteX2" fmla="*/ 29848 w 6249177"/>
                <a:gd name="connsiteY2" fmla="*/ 2428888 h 3541237"/>
                <a:gd name="connsiteX3" fmla="*/ 1228557 w 6249177"/>
                <a:gd name="connsiteY3" fmla="*/ 3512337 h 3541237"/>
                <a:gd name="connsiteX4" fmla="*/ 4578796 w 6249177"/>
                <a:gd name="connsiteY4" fmla="*/ 3197292 h 3541237"/>
                <a:gd name="connsiteX5" fmla="*/ 6187935 w 6249177"/>
                <a:gd name="connsiteY5" fmla="*/ 2848846 h 3541237"/>
                <a:gd name="connsiteX6" fmla="*/ 5740829 w 6249177"/>
                <a:gd name="connsiteY6" fmla="*/ 1268600 h 3541237"/>
                <a:gd name="connsiteX7" fmla="*/ 4117754 w 6249177"/>
                <a:gd name="connsiteY7" fmla="*/ 16102 h 3541237"/>
                <a:gd name="connsiteX8" fmla="*/ 1958540 w 6249177"/>
                <a:gd name="connsiteY8" fmla="*/ 577036 h 3541237"/>
                <a:gd name="connsiteX0" fmla="*/ 1958540 w 6076162"/>
                <a:gd name="connsiteY0" fmla="*/ 577035 h 3540851"/>
                <a:gd name="connsiteX1" fmla="*/ 498574 w 6076162"/>
                <a:gd name="connsiteY1" fmla="*/ 853660 h 3540851"/>
                <a:gd name="connsiteX2" fmla="*/ 29848 w 6076162"/>
                <a:gd name="connsiteY2" fmla="*/ 2428887 h 3540851"/>
                <a:gd name="connsiteX3" fmla="*/ 1228557 w 6076162"/>
                <a:gd name="connsiteY3" fmla="*/ 3512336 h 3540851"/>
                <a:gd name="connsiteX4" fmla="*/ 4578796 w 6076162"/>
                <a:gd name="connsiteY4" fmla="*/ 3197291 h 3540851"/>
                <a:gd name="connsiteX5" fmla="*/ 5973923 w 6076162"/>
                <a:gd name="connsiteY5" fmla="*/ 2886319 h 3540851"/>
                <a:gd name="connsiteX6" fmla="*/ 5740829 w 6076162"/>
                <a:gd name="connsiteY6" fmla="*/ 1268599 h 3540851"/>
                <a:gd name="connsiteX7" fmla="*/ 4117754 w 6076162"/>
                <a:gd name="connsiteY7" fmla="*/ 16101 h 3540851"/>
                <a:gd name="connsiteX8" fmla="*/ 1958540 w 6076162"/>
                <a:gd name="connsiteY8" fmla="*/ 577035 h 3540851"/>
                <a:gd name="connsiteX0" fmla="*/ 1958540 w 6076161"/>
                <a:gd name="connsiteY0" fmla="*/ 567872 h 3531688"/>
                <a:gd name="connsiteX1" fmla="*/ 498574 w 6076161"/>
                <a:gd name="connsiteY1" fmla="*/ 844497 h 3531688"/>
                <a:gd name="connsiteX2" fmla="*/ 29848 w 6076161"/>
                <a:gd name="connsiteY2" fmla="*/ 2419724 h 3531688"/>
                <a:gd name="connsiteX3" fmla="*/ 1228557 w 6076161"/>
                <a:gd name="connsiteY3" fmla="*/ 3503173 h 3531688"/>
                <a:gd name="connsiteX4" fmla="*/ 4578796 w 6076161"/>
                <a:gd name="connsiteY4" fmla="*/ 3188128 h 3531688"/>
                <a:gd name="connsiteX5" fmla="*/ 5973923 w 6076161"/>
                <a:gd name="connsiteY5" fmla="*/ 2877156 h 3531688"/>
                <a:gd name="connsiteX6" fmla="*/ 5740829 w 6076161"/>
                <a:gd name="connsiteY6" fmla="*/ 1259436 h 3531688"/>
                <a:gd name="connsiteX7" fmla="*/ 4357448 w 6076161"/>
                <a:gd name="connsiteY7" fmla="*/ 16306 h 3531688"/>
                <a:gd name="connsiteX8" fmla="*/ 1958540 w 6076161"/>
                <a:gd name="connsiteY8" fmla="*/ 567872 h 35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6161" h="3531688">
                  <a:moveTo>
                    <a:pt x="1958540" y="567872"/>
                  </a:moveTo>
                  <a:cubicBezTo>
                    <a:pt x="1315394" y="705904"/>
                    <a:pt x="820023" y="535855"/>
                    <a:pt x="498574" y="844497"/>
                  </a:cubicBezTo>
                  <a:cubicBezTo>
                    <a:pt x="177125" y="1153139"/>
                    <a:pt x="-91816" y="1976611"/>
                    <a:pt x="29848" y="2419724"/>
                  </a:cubicBezTo>
                  <a:cubicBezTo>
                    <a:pt x="151512" y="2862837"/>
                    <a:pt x="470399" y="3375106"/>
                    <a:pt x="1228557" y="3503173"/>
                  </a:cubicBezTo>
                  <a:cubicBezTo>
                    <a:pt x="1986715" y="3631240"/>
                    <a:pt x="3787902" y="3292464"/>
                    <a:pt x="4578796" y="3188128"/>
                  </a:cubicBezTo>
                  <a:cubicBezTo>
                    <a:pt x="5369690" y="3083792"/>
                    <a:pt x="5780251" y="3198605"/>
                    <a:pt x="5973923" y="2877156"/>
                  </a:cubicBezTo>
                  <a:cubicBezTo>
                    <a:pt x="6167595" y="2555707"/>
                    <a:pt x="6084049" y="1724320"/>
                    <a:pt x="5740829" y="1259436"/>
                  </a:cubicBezTo>
                  <a:cubicBezTo>
                    <a:pt x="5397609" y="794552"/>
                    <a:pt x="4987829" y="131567"/>
                    <a:pt x="4357448" y="16306"/>
                  </a:cubicBezTo>
                  <a:cubicBezTo>
                    <a:pt x="3727067" y="-98955"/>
                    <a:pt x="2601686" y="429840"/>
                    <a:pt x="1958540" y="567872"/>
                  </a:cubicBezTo>
                  <a:close/>
                </a:path>
              </a:pathLst>
            </a:custGeom>
            <a:noFill/>
            <a:ln w="79375">
              <a:solidFill>
                <a:srgbClr val="6CA9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9" y="1357236"/>
            <a:ext cx="2228370" cy="3340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37136" y="1298601"/>
            <a:ext cx="697627" cy="400111"/>
            <a:chOff x="2737136" y="1298601"/>
            <a:chExt cx="697627" cy="400111"/>
          </a:xfrm>
        </p:grpSpPr>
        <p:sp>
          <p:nvSpPr>
            <p:cNvPr id="17" name="文本框 16"/>
            <p:cNvSpPr txBox="1"/>
            <p:nvPr/>
          </p:nvSpPr>
          <p:spPr>
            <a:xfrm rot="21123206">
              <a:off x="2737136" y="129860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474363"/>
                </a:avLst>
              </a:prstTxWarp>
              <a:spAutoFit/>
            </a:bodyPr>
            <a:lstStyle/>
            <a:p>
              <a:r>
                <a:rPr lang="zh-CN" altLang="en-US" sz="2400" b="1" dirty="0" smtClean="0">
                  <a:ln w="44450">
                    <a:solidFill>
                      <a:srgbClr val="442323"/>
                    </a:solidFill>
                  </a:ln>
                  <a:solidFill>
                    <a:srgbClr val="442323"/>
                  </a:solidFill>
                  <a:cs typeface="+mn-ea"/>
                  <a:sym typeface="+mn-lt"/>
                </a:rPr>
                <a:t>简介</a:t>
              </a:r>
              <a:endParaRPr lang="zh-CN" altLang="en-US" sz="2400" b="1" dirty="0">
                <a:ln w="44450">
                  <a:solidFill>
                    <a:srgbClr val="442323"/>
                  </a:solidFill>
                </a:ln>
                <a:solidFill>
                  <a:srgbClr val="442323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rot="21123206">
              <a:off x="2737136" y="1298601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474363"/>
                </a:avLst>
              </a:prstTxWarp>
              <a:spAutoFit/>
            </a:bodyPr>
            <a:lstStyle/>
            <a:p>
              <a:r>
                <a:rPr lang="zh-CN" altLang="en-US" sz="2400" b="1" dirty="0" smtClean="0">
                  <a:ln w="444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简介</a:t>
              </a:r>
              <a:endParaRPr lang="zh-CN" altLang="en-US" sz="2400" b="1" dirty="0">
                <a:ln w="4445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995448" y="1513490"/>
            <a:ext cx="4155357" cy="253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     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Пәннің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лингвистикалық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бірліктерді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аударудың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мәтіндерге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8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08" y="1677153"/>
            <a:ext cx="2368971" cy="355136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745421" y="175291"/>
            <a:ext cx="211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血液</a:t>
            </a:r>
            <a:endParaRPr lang="zh-CN" altLang="en-US" sz="3200" b="1" dirty="0">
              <a:solidFill>
                <a:srgbClr val="548123"/>
              </a:solidFill>
              <a:cs typeface="+mn-ea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621" y="544623"/>
            <a:ext cx="6227379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solidFill>
                  <a:srgbClr val="C00000"/>
                </a:solidFill>
                <a:latin typeface="+mn-ea"/>
              </a:rPr>
              <a:t>xuè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+mn-ea"/>
              </a:rPr>
              <a:t>yè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]  </a:t>
            </a:r>
          </a:p>
          <a:p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血液 （流动在心脏和血管内的不透明红色液体） </a:t>
            </a:r>
            <a:endParaRPr lang="en-US" altLang="zh-CN" sz="1600" b="1" dirty="0">
              <a:solidFill>
                <a:srgbClr val="C00000"/>
              </a:solidFill>
              <a:latin typeface="+mn-ea"/>
            </a:endParaRPr>
          </a:p>
          <a:p>
            <a:endParaRPr lang="en-US" altLang="zh-CN" sz="1600" dirty="0" smtClean="0">
              <a:latin typeface="+mj-ea"/>
              <a:ea typeface="+mj-ea"/>
            </a:endParaRPr>
          </a:p>
          <a:p>
            <a:r>
              <a:rPr lang="zh-CN" altLang="en-US" sz="1600" dirty="0">
                <a:latin typeface="+mj-ea"/>
                <a:ea typeface="+mj-ea"/>
              </a:rPr>
              <a:t>血液是流动在人的</a:t>
            </a:r>
            <a:r>
              <a:rPr lang="zh-CN" altLang="en-US" sz="1600" dirty="0">
                <a:latin typeface="+mj-ea"/>
                <a:ea typeface="+mj-ea"/>
                <a:hlinkClick r:id="rId4"/>
              </a:rPr>
              <a:t>血管</a:t>
            </a:r>
            <a:r>
              <a:rPr lang="zh-CN" altLang="en-US" sz="1600" dirty="0">
                <a:latin typeface="+mj-ea"/>
                <a:ea typeface="+mj-ea"/>
              </a:rPr>
              <a:t>和</a:t>
            </a:r>
            <a:r>
              <a:rPr lang="zh-CN" altLang="en-US" sz="1600" dirty="0">
                <a:latin typeface="+mj-ea"/>
                <a:ea typeface="+mj-ea"/>
                <a:hlinkClick r:id="rId5"/>
              </a:rPr>
              <a:t>心脏</a:t>
            </a:r>
            <a:r>
              <a:rPr lang="zh-CN" altLang="en-US" sz="1600" dirty="0">
                <a:latin typeface="+mj-ea"/>
                <a:ea typeface="+mj-ea"/>
              </a:rPr>
              <a:t>中的一种红色不透明的粘稠液体。血液由血浆和血细胞组成，一升血浆中含有</a:t>
            </a:r>
            <a:r>
              <a:rPr lang="en-US" altLang="zh-CN" sz="1600" dirty="0">
                <a:latin typeface="+mj-ea"/>
                <a:ea typeface="+mj-ea"/>
              </a:rPr>
              <a:t>900—910</a:t>
            </a:r>
            <a:r>
              <a:rPr lang="zh-CN" altLang="en-US" sz="1600" dirty="0">
                <a:latin typeface="+mj-ea"/>
                <a:ea typeface="+mj-ea"/>
              </a:rPr>
              <a:t>克的水，</a:t>
            </a:r>
            <a:r>
              <a:rPr lang="en-US" altLang="zh-CN" sz="1600" dirty="0">
                <a:latin typeface="+mj-ea"/>
                <a:ea typeface="+mj-ea"/>
              </a:rPr>
              <a:t>65—85</a:t>
            </a:r>
            <a:r>
              <a:rPr lang="zh-CN" altLang="en-US" sz="1600" dirty="0">
                <a:latin typeface="+mj-ea"/>
                <a:ea typeface="+mj-ea"/>
              </a:rPr>
              <a:t>克的蛋白质和</a:t>
            </a:r>
            <a:r>
              <a:rPr lang="en-US" altLang="zh-CN" sz="1600" dirty="0">
                <a:latin typeface="+mj-ea"/>
                <a:ea typeface="+mj-ea"/>
              </a:rPr>
              <a:t>20</a:t>
            </a:r>
            <a:r>
              <a:rPr lang="zh-CN" altLang="en-US" sz="1600" dirty="0">
                <a:latin typeface="+mj-ea"/>
                <a:ea typeface="+mj-ea"/>
              </a:rPr>
              <a:t>克的低分子物质，低分子物质中有多种</a:t>
            </a:r>
            <a:r>
              <a:rPr lang="zh-CN" altLang="en-US" sz="1600" dirty="0">
                <a:latin typeface="+mj-ea"/>
                <a:ea typeface="+mj-ea"/>
                <a:hlinkClick r:id="rId6"/>
              </a:rPr>
              <a:t>电解质</a:t>
            </a:r>
            <a:r>
              <a:rPr lang="zh-CN" altLang="en-US" sz="1600" dirty="0">
                <a:latin typeface="+mj-ea"/>
                <a:ea typeface="+mj-ea"/>
              </a:rPr>
              <a:t>和有机化合物，血细胞包括红细胞和白细胞和血小板三类细胞。红细胞平均寿命为</a:t>
            </a:r>
            <a:r>
              <a:rPr lang="en-US" altLang="zh-CN" sz="1600" dirty="0">
                <a:latin typeface="+mj-ea"/>
                <a:ea typeface="+mj-ea"/>
              </a:rPr>
              <a:t>120</a:t>
            </a:r>
            <a:r>
              <a:rPr lang="zh-CN" altLang="en-US" sz="1600" dirty="0">
                <a:latin typeface="+mj-ea"/>
                <a:ea typeface="+mj-ea"/>
              </a:rPr>
              <a:t>天，白细胞寿命为</a:t>
            </a:r>
            <a:r>
              <a:rPr lang="en-US" altLang="zh-CN" sz="1600" dirty="0">
                <a:latin typeface="+mj-ea"/>
                <a:ea typeface="+mj-ea"/>
              </a:rPr>
              <a:t>9—13</a:t>
            </a:r>
            <a:r>
              <a:rPr lang="zh-CN" altLang="en-US" sz="1600" dirty="0">
                <a:latin typeface="+mj-ea"/>
                <a:ea typeface="+mj-ea"/>
              </a:rPr>
              <a:t>天，血小板寿命为</a:t>
            </a:r>
            <a:r>
              <a:rPr lang="en-US" altLang="zh-CN" sz="1600" dirty="0">
                <a:latin typeface="+mj-ea"/>
                <a:ea typeface="+mj-ea"/>
              </a:rPr>
              <a:t>8—9</a:t>
            </a:r>
            <a:r>
              <a:rPr lang="zh-CN" altLang="en-US" sz="1600" dirty="0">
                <a:latin typeface="+mj-ea"/>
                <a:ea typeface="+mj-ea"/>
              </a:rPr>
              <a:t>天。一般情况下，每人每天都有</a:t>
            </a:r>
            <a:r>
              <a:rPr lang="en-US" altLang="zh-CN" sz="1600" dirty="0">
                <a:latin typeface="+mj-ea"/>
                <a:ea typeface="+mj-ea"/>
              </a:rPr>
              <a:t>40ml</a:t>
            </a:r>
            <a:r>
              <a:rPr lang="zh-CN" altLang="en-US" sz="1600" dirty="0">
                <a:latin typeface="+mj-ea"/>
                <a:ea typeface="+mj-ea"/>
              </a:rPr>
              <a:t>的血细胞衰老死亡。同时，也有相应数量的细胞新生。血液的功能包含血细胞功能和血浆功能两部分，有运输、调节人体温度、防御、调节人体渗透压和酸碱平衡四个功能。</a:t>
            </a:r>
          </a:p>
          <a:p>
            <a:r>
              <a:rPr lang="zh-CN" altLang="en-US" sz="1600" dirty="0">
                <a:latin typeface="+mj-ea"/>
                <a:ea typeface="+mj-ea"/>
              </a:rPr>
              <a:t>主要成分为血浆、</a:t>
            </a:r>
            <a:r>
              <a:rPr lang="zh-CN" altLang="en-US" sz="1600" dirty="0">
                <a:latin typeface="+mj-ea"/>
                <a:ea typeface="+mj-ea"/>
                <a:hlinkClick r:id="rId7"/>
              </a:rPr>
              <a:t>血细胞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  <a:ea typeface="+mj-ea"/>
                <a:hlinkClick r:id="rId8"/>
              </a:rPr>
              <a:t>遗传物质</a:t>
            </a:r>
            <a:r>
              <a:rPr lang="zh-CN" altLang="en-US" sz="1600" dirty="0">
                <a:latin typeface="+mj-ea"/>
                <a:ea typeface="+mj-ea"/>
              </a:rPr>
              <a:t>（染色体和</a:t>
            </a:r>
            <a:r>
              <a:rPr lang="zh-CN" altLang="en-US" sz="1600" u="sng" dirty="0">
                <a:latin typeface="+mj-ea"/>
                <a:ea typeface="+mj-ea"/>
                <a:hlinkClick r:id="rId9"/>
              </a:rPr>
              <a:t>基因</a:t>
            </a:r>
            <a:r>
              <a:rPr lang="en-US" altLang="zh-CN" sz="1600" dirty="0">
                <a:latin typeface="+mj-ea"/>
                <a:ea typeface="+mj-ea"/>
              </a:rPr>
              <a:t>)</a:t>
            </a:r>
            <a:r>
              <a:rPr lang="zh-CN" altLang="en-US" sz="1600" dirty="0">
                <a:latin typeface="+mj-ea"/>
                <a:ea typeface="+mj-ea"/>
              </a:rPr>
              <a:t>。</a:t>
            </a:r>
            <a:r>
              <a:rPr lang="zh-CN" altLang="en-US" sz="1600" baseline="30000" dirty="0">
                <a:latin typeface="+mj-ea"/>
                <a:ea typeface="+mj-ea"/>
              </a:rPr>
              <a:t> </a:t>
            </a:r>
            <a:r>
              <a:rPr lang="en-US" altLang="zh-CN" sz="1600" baseline="30000" dirty="0">
                <a:latin typeface="+mj-ea"/>
                <a:ea typeface="+mj-ea"/>
              </a:rPr>
              <a:t>[1]</a:t>
            </a:r>
            <a:r>
              <a:rPr lang="zh-CN" altLang="en-US" sz="1600" dirty="0">
                <a:latin typeface="+mj-ea"/>
                <a:ea typeface="+mj-ea"/>
              </a:rPr>
              <a:t>  是一种特殊的</a:t>
            </a:r>
            <a:r>
              <a:rPr lang="zh-CN" altLang="en-US" sz="1600" dirty="0">
                <a:latin typeface="+mj-ea"/>
                <a:ea typeface="+mj-ea"/>
                <a:hlinkClick r:id="rId10"/>
              </a:rPr>
              <a:t>结缔组织</a:t>
            </a:r>
            <a:r>
              <a:rPr lang="zh-CN" altLang="en-US" sz="1600" dirty="0">
                <a:latin typeface="+mj-ea"/>
                <a:ea typeface="+mj-ea"/>
              </a:rPr>
              <a:t>，</a:t>
            </a:r>
            <a:r>
              <a:rPr lang="zh-CN" altLang="en-US" sz="1600" baseline="30000" dirty="0">
                <a:latin typeface="+mj-ea"/>
                <a:ea typeface="+mj-ea"/>
              </a:rPr>
              <a:t> </a:t>
            </a:r>
            <a:r>
              <a:rPr lang="en-US" altLang="zh-CN" sz="1600" baseline="30000" dirty="0">
                <a:latin typeface="+mj-ea"/>
                <a:ea typeface="+mj-ea"/>
              </a:rPr>
              <a:t>[1]</a:t>
            </a:r>
            <a:r>
              <a:rPr lang="zh-CN" altLang="en-US" sz="1600" dirty="0">
                <a:latin typeface="+mj-ea"/>
                <a:ea typeface="+mj-ea"/>
              </a:rPr>
              <a:t>  即生命系统中的组织层次。血液中含有各种营养成分，如无机盐、</a:t>
            </a:r>
            <a:r>
              <a:rPr lang="zh-CN" altLang="en-US" sz="1600" dirty="0">
                <a:latin typeface="+mj-ea"/>
                <a:ea typeface="+mj-ea"/>
                <a:hlinkClick r:id="rId11"/>
              </a:rPr>
              <a:t>氧</a:t>
            </a:r>
            <a:r>
              <a:rPr lang="zh-CN" altLang="en-US" sz="1600" dirty="0">
                <a:latin typeface="+mj-ea"/>
                <a:ea typeface="+mj-ea"/>
              </a:rPr>
              <a:t>以及细胞代谢产物、</a:t>
            </a:r>
            <a:r>
              <a:rPr lang="zh-CN" altLang="en-US" sz="1600" dirty="0">
                <a:latin typeface="+mj-ea"/>
                <a:ea typeface="+mj-ea"/>
                <a:hlinkClick r:id="rId12"/>
              </a:rPr>
              <a:t>激素</a:t>
            </a:r>
            <a:r>
              <a:rPr lang="zh-CN" altLang="en-US" sz="1600" dirty="0">
                <a:latin typeface="+mj-ea"/>
                <a:ea typeface="+mj-ea"/>
              </a:rPr>
              <a:t>、酶和抗体等，有</a:t>
            </a:r>
            <a:r>
              <a:rPr lang="zh-CN" altLang="en-US" sz="1600" dirty="0">
                <a:latin typeface="+mj-ea"/>
                <a:ea typeface="+mj-ea"/>
                <a:hlinkClick r:id="rId13"/>
              </a:rPr>
              <a:t>营养组织</a:t>
            </a:r>
            <a:r>
              <a:rPr lang="zh-CN" altLang="en-US" sz="1600" dirty="0">
                <a:latin typeface="+mj-ea"/>
                <a:ea typeface="+mj-ea"/>
              </a:rPr>
              <a:t>、调节器官活动和防御</a:t>
            </a:r>
            <a:r>
              <a:rPr lang="zh-CN" altLang="en-US" sz="1600" dirty="0">
                <a:latin typeface="+mj-ea"/>
                <a:ea typeface="+mj-ea"/>
                <a:hlinkClick r:id="rId14"/>
              </a:rPr>
              <a:t>有害物质</a:t>
            </a:r>
            <a:r>
              <a:rPr lang="zh-CN" altLang="en-US" sz="1600" dirty="0">
                <a:latin typeface="+mj-ea"/>
                <a:ea typeface="+mj-ea"/>
              </a:rPr>
              <a:t>的作用。血液储存着人体健康信息，很多疾病需要</a:t>
            </a:r>
            <a:r>
              <a:rPr lang="zh-CN" altLang="en-US" sz="1600" dirty="0">
                <a:latin typeface="+mj-ea"/>
                <a:ea typeface="+mj-ea"/>
                <a:hlinkClick r:id="rId15"/>
              </a:rPr>
              <a:t>验血</a:t>
            </a:r>
            <a:r>
              <a:rPr lang="zh-CN" altLang="en-US" sz="1600" dirty="0">
                <a:latin typeface="+mj-ea"/>
                <a:ea typeface="+mj-ea"/>
              </a:rPr>
              <a:t>。包括</a:t>
            </a:r>
            <a:r>
              <a:rPr lang="zh-CN" altLang="en-US" sz="1600" dirty="0">
                <a:latin typeface="+mj-ea"/>
                <a:ea typeface="+mj-ea"/>
                <a:hlinkClick r:id="rId16"/>
              </a:rPr>
              <a:t>遗传病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2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"/>
                            </p:stCondLst>
                            <p:childTnLst>
                              <p:par>
                                <p:cTn id="10" presetID="2" presetClass="entr" presetSubtype="2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7000"/>
                <a:lumOff val="83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弧形 5"/>
          <p:cNvSpPr/>
          <p:nvPr/>
        </p:nvSpPr>
        <p:spPr>
          <a:xfrm rot="3312073">
            <a:off x="1222707" y="919731"/>
            <a:ext cx="3604499" cy="3604499"/>
          </a:xfrm>
          <a:prstGeom prst="arc">
            <a:avLst>
              <a:gd name="adj1" fmla="val 14499007"/>
              <a:gd name="adj2" fmla="val 0"/>
            </a:avLst>
          </a:prstGeom>
          <a:ln w="38100">
            <a:solidFill>
              <a:srgbClr val="6C9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04034" y="1256828"/>
            <a:ext cx="2673687" cy="450000"/>
            <a:chOff x="4204034" y="1256828"/>
            <a:chExt cx="2673687" cy="450000"/>
          </a:xfrm>
        </p:grpSpPr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4204034" y="1256828"/>
              <a:ext cx="2673687" cy="450000"/>
              <a:chOff x="3557398" y="1298032"/>
              <a:chExt cx="2341758" cy="394134"/>
            </a:xfrm>
          </p:grpSpPr>
          <p:sp>
            <p:nvSpPr>
              <p:cNvPr id="10" name="任意多边形 9"/>
              <p:cNvSpPr/>
              <p:nvPr/>
            </p:nvSpPr>
            <p:spPr>
              <a:xfrm flipH="1">
                <a:off x="4036409" y="1298033"/>
                <a:ext cx="1862747" cy="394133"/>
              </a:xfrm>
              <a:custGeom>
                <a:avLst/>
                <a:gdLst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554019 w 1957893"/>
                  <a:gd name="connsiteY3" fmla="*/ 0 h 1108038"/>
                  <a:gd name="connsiteX4" fmla="*/ 1957893 w 1957893"/>
                  <a:gd name="connsiteY4" fmla="*/ 0 h 1108038"/>
                  <a:gd name="connsiteX5" fmla="*/ 1957893 w 1957893"/>
                  <a:gd name="connsiteY5" fmla="*/ 1108038 h 1108038"/>
                  <a:gd name="connsiteX6" fmla="*/ 554019 w 1957893"/>
                  <a:gd name="connsiteY6" fmla="*/ 1108037 h 1108038"/>
                  <a:gd name="connsiteX7" fmla="*/ 11256 w 1957893"/>
                  <a:gd name="connsiteY7" fmla="*/ 665672 h 1108038"/>
                  <a:gd name="connsiteX8" fmla="*/ 0 w 1957893"/>
                  <a:gd name="connsiteY8" fmla="*/ 554019 h 1108038"/>
                  <a:gd name="connsiteX9" fmla="*/ 11256 w 1957893"/>
                  <a:gd name="connsiteY9" fmla="*/ 442365 h 1108038"/>
                  <a:gd name="connsiteX10" fmla="*/ 554019 w 1957893"/>
                  <a:gd name="connsiteY10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1256 w 1957893"/>
                  <a:gd name="connsiteY8" fmla="*/ 665672 h 1108038"/>
                  <a:gd name="connsiteX9" fmla="*/ 0 w 1957893"/>
                  <a:gd name="connsiteY9" fmla="*/ 554019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1256 w 1957893"/>
                  <a:gd name="connsiteY8" fmla="*/ 665672 h 1108038"/>
                  <a:gd name="connsiteX9" fmla="*/ 141417 w 1957893"/>
                  <a:gd name="connsiteY9" fmla="*/ 554021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80957 w 1957893"/>
                  <a:gd name="connsiteY10" fmla="*/ 428182 h 1108038"/>
                  <a:gd name="connsiteX11" fmla="*/ 554019 w 1957893"/>
                  <a:gd name="connsiteY11" fmla="*/ 0 h 1108038"/>
                  <a:gd name="connsiteX0" fmla="*/ 175358 w 1957893"/>
                  <a:gd name="connsiteY0" fmla="*/ 483112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175358 w 1957893"/>
                  <a:gd name="connsiteY3" fmla="*/ 483112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80957 w 1957893"/>
                  <a:gd name="connsiteY10" fmla="*/ 428182 h 1108038"/>
                  <a:gd name="connsiteX11" fmla="*/ 554019 w 1957893"/>
                  <a:gd name="connsiteY11" fmla="*/ 0 h 1108038"/>
                  <a:gd name="connsiteX0" fmla="*/ 175358 w 1957893"/>
                  <a:gd name="connsiteY0" fmla="*/ 483112 h 1108038"/>
                  <a:gd name="connsiteX1" fmla="*/ 0 w 1957893"/>
                  <a:gd name="connsiteY1" fmla="*/ 554019 h 1108038"/>
                  <a:gd name="connsiteX2" fmla="*/ 175358 w 1957893"/>
                  <a:gd name="connsiteY2" fmla="*/ 483112 h 1108038"/>
                  <a:gd name="connsiteX3" fmla="*/ 554019 w 1957893"/>
                  <a:gd name="connsiteY3" fmla="*/ 0 h 1108038"/>
                  <a:gd name="connsiteX4" fmla="*/ 1957893 w 1957893"/>
                  <a:gd name="connsiteY4" fmla="*/ 0 h 1108038"/>
                  <a:gd name="connsiteX5" fmla="*/ 1957893 w 1957893"/>
                  <a:gd name="connsiteY5" fmla="*/ 1108038 h 1108038"/>
                  <a:gd name="connsiteX6" fmla="*/ 554019 w 1957893"/>
                  <a:gd name="connsiteY6" fmla="*/ 1108037 h 1108038"/>
                  <a:gd name="connsiteX7" fmla="*/ 152673 w 1957893"/>
                  <a:gd name="connsiteY7" fmla="*/ 679852 h 1108038"/>
                  <a:gd name="connsiteX8" fmla="*/ 141417 w 1957893"/>
                  <a:gd name="connsiteY8" fmla="*/ 554021 h 1108038"/>
                  <a:gd name="connsiteX9" fmla="*/ 180957 w 1957893"/>
                  <a:gd name="connsiteY9" fmla="*/ 428182 h 1108038"/>
                  <a:gd name="connsiteX10" fmla="*/ 554019 w 1957893"/>
                  <a:gd name="connsiteY10" fmla="*/ 0 h 1108038"/>
                  <a:gd name="connsiteX0" fmla="*/ 412602 w 1816476"/>
                  <a:gd name="connsiteY0" fmla="*/ 0 h 1108038"/>
                  <a:gd name="connsiteX1" fmla="*/ 1816476 w 1816476"/>
                  <a:gd name="connsiteY1" fmla="*/ 0 h 1108038"/>
                  <a:gd name="connsiteX2" fmla="*/ 1816476 w 1816476"/>
                  <a:gd name="connsiteY2" fmla="*/ 1108038 h 1108038"/>
                  <a:gd name="connsiteX3" fmla="*/ 412602 w 1816476"/>
                  <a:gd name="connsiteY3" fmla="*/ 1108037 h 1108038"/>
                  <a:gd name="connsiteX4" fmla="*/ 11256 w 1816476"/>
                  <a:gd name="connsiteY4" fmla="*/ 679852 h 1108038"/>
                  <a:gd name="connsiteX5" fmla="*/ 0 w 1816476"/>
                  <a:gd name="connsiteY5" fmla="*/ 554021 h 1108038"/>
                  <a:gd name="connsiteX6" fmla="*/ 39540 w 1816476"/>
                  <a:gd name="connsiteY6" fmla="*/ 428182 h 1108038"/>
                  <a:gd name="connsiteX7" fmla="*/ 412602 w 1816476"/>
                  <a:gd name="connsiteY7" fmla="*/ 0 h 1108038"/>
                  <a:gd name="connsiteX0" fmla="*/ 412602 w 1816476"/>
                  <a:gd name="connsiteY0" fmla="*/ 0 h 1108038"/>
                  <a:gd name="connsiteX1" fmla="*/ 1816476 w 1816476"/>
                  <a:gd name="connsiteY1" fmla="*/ 0 h 1108038"/>
                  <a:gd name="connsiteX2" fmla="*/ 1816476 w 1816476"/>
                  <a:gd name="connsiteY2" fmla="*/ 1108038 h 1108038"/>
                  <a:gd name="connsiteX3" fmla="*/ 412602 w 1816476"/>
                  <a:gd name="connsiteY3" fmla="*/ 1108037 h 1108038"/>
                  <a:gd name="connsiteX4" fmla="*/ 11256 w 1816476"/>
                  <a:gd name="connsiteY4" fmla="*/ 679852 h 1108038"/>
                  <a:gd name="connsiteX5" fmla="*/ 0 w 1816476"/>
                  <a:gd name="connsiteY5" fmla="*/ 554021 h 1108038"/>
                  <a:gd name="connsiteX6" fmla="*/ 412602 w 1816476"/>
                  <a:gd name="connsiteY6" fmla="*/ 0 h 1108038"/>
                  <a:gd name="connsiteX0" fmla="*/ 401346 w 1805220"/>
                  <a:gd name="connsiteY0" fmla="*/ 0 h 1108038"/>
                  <a:gd name="connsiteX1" fmla="*/ 1805220 w 1805220"/>
                  <a:gd name="connsiteY1" fmla="*/ 0 h 1108038"/>
                  <a:gd name="connsiteX2" fmla="*/ 1805220 w 1805220"/>
                  <a:gd name="connsiteY2" fmla="*/ 1108038 h 1108038"/>
                  <a:gd name="connsiteX3" fmla="*/ 401346 w 1805220"/>
                  <a:gd name="connsiteY3" fmla="*/ 1108037 h 1108038"/>
                  <a:gd name="connsiteX4" fmla="*/ 0 w 1805220"/>
                  <a:gd name="connsiteY4" fmla="*/ 679852 h 1108038"/>
                  <a:gd name="connsiteX5" fmla="*/ 401346 w 1805220"/>
                  <a:gd name="connsiteY5" fmla="*/ 0 h 1108038"/>
                  <a:gd name="connsiteX0" fmla="*/ 175484 w 1579358"/>
                  <a:gd name="connsiteY0" fmla="*/ 0 h 1108038"/>
                  <a:gd name="connsiteX1" fmla="*/ 1579358 w 1579358"/>
                  <a:gd name="connsiteY1" fmla="*/ 0 h 1108038"/>
                  <a:gd name="connsiteX2" fmla="*/ 1579358 w 1579358"/>
                  <a:gd name="connsiteY2" fmla="*/ 1108038 h 1108038"/>
                  <a:gd name="connsiteX3" fmla="*/ 175484 w 1579358"/>
                  <a:gd name="connsiteY3" fmla="*/ 1108037 h 1108038"/>
                  <a:gd name="connsiteX4" fmla="*/ 175484 w 1579358"/>
                  <a:gd name="connsiteY4" fmla="*/ 0 h 1108038"/>
                  <a:gd name="connsiteX0" fmla="*/ 169378 w 1573252"/>
                  <a:gd name="connsiteY0" fmla="*/ 0 h 1108038"/>
                  <a:gd name="connsiteX1" fmla="*/ 1573252 w 1573252"/>
                  <a:gd name="connsiteY1" fmla="*/ 0 h 1108038"/>
                  <a:gd name="connsiteX2" fmla="*/ 1573252 w 1573252"/>
                  <a:gd name="connsiteY2" fmla="*/ 1108038 h 1108038"/>
                  <a:gd name="connsiteX3" fmla="*/ 169378 w 1573252"/>
                  <a:gd name="connsiteY3" fmla="*/ 1108037 h 1108038"/>
                  <a:gd name="connsiteX4" fmla="*/ 169378 w 1573252"/>
                  <a:gd name="connsiteY4" fmla="*/ 0 h 1108038"/>
                  <a:gd name="connsiteX0" fmla="*/ 157058 w 1560932"/>
                  <a:gd name="connsiteY0" fmla="*/ 0 h 1108038"/>
                  <a:gd name="connsiteX1" fmla="*/ 1560932 w 1560932"/>
                  <a:gd name="connsiteY1" fmla="*/ 0 h 1108038"/>
                  <a:gd name="connsiteX2" fmla="*/ 1560932 w 1560932"/>
                  <a:gd name="connsiteY2" fmla="*/ 1108038 h 1108038"/>
                  <a:gd name="connsiteX3" fmla="*/ 157058 w 1560932"/>
                  <a:gd name="connsiteY3" fmla="*/ 1108037 h 1108038"/>
                  <a:gd name="connsiteX4" fmla="*/ 157058 w 1560932"/>
                  <a:gd name="connsiteY4" fmla="*/ 0 h 1108038"/>
                  <a:gd name="connsiteX0" fmla="*/ 144739 w 1548613"/>
                  <a:gd name="connsiteY0" fmla="*/ 0 h 1108038"/>
                  <a:gd name="connsiteX1" fmla="*/ 1548613 w 1548613"/>
                  <a:gd name="connsiteY1" fmla="*/ 0 h 1108038"/>
                  <a:gd name="connsiteX2" fmla="*/ 1548613 w 1548613"/>
                  <a:gd name="connsiteY2" fmla="*/ 1108038 h 1108038"/>
                  <a:gd name="connsiteX3" fmla="*/ 144739 w 1548613"/>
                  <a:gd name="connsiteY3" fmla="*/ 1108037 h 1108038"/>
                  <a:gd name="connsiteX4" fmla="*/ 144739 w 1548613"/>
                  <a:gd name="connsiteY4" fmla="*/ 0 h 1108038"/>
                  <a:gd name="connsiteX0" fmla="*/ 133627 w 1537501"/>
                  <a:gd name="connsiteY0" fmla="*/ 0 h 1108038"/>
                  <a:gd name="connsiteX1" fmla="*/ 1537501 w 1537501"/>
                  <a:gd name="connsiteY1" fmla="*/ 0 h 1108038"/>
                  <a:gd name="connsiteX2" fmla="*/ 1537501 w 1537501"/>
                  <a:gd name="connsiteY2" fmla="*/ 1108038 h 1108038"/>
                  <a:gd name="connsiteX3" fmla="*/ 133627 w 1537501"/>
                  <a:gd name="connsiteY3" fmla="*/ 1108037 h 1108038"/>
                  <a:gd name="connsiteX4" fmla="*/ 133627 w 1537501"/>
                  <a:gd name="connsiteY4" fmla="*/ 0 h 1108038"/>
                  <a:gd name="connsiteX0" fmla="*/ 114338 w 1518212"/>
                  <a:gd name="connsiteY0" fmla="*/ 0 h 1108038"/>
                  <a:gd name="connsiteX1" fmla="*/ 1518212 w 1518212"/>
                  <a:gd name="connsiteY1" fmla="*/ 0 h 1108038"/>
                  <a:gd name="connsiteX2" fmla="*/ 1518212 w 1518212"/>
                  <a:gd name="connsiteY2" fmla="*/ 1108038 h 1108038"/>
                  <a:gd name="connsiteX3" fmla="*/ 114338 w 1518212"/>
                  <a:gd name="connsiteY3" fmla="*/ 1108037 h 1108038"/>
                  <a:gd name="connsiteX4" fmla="*/ 114338 w 1518212"/>
                  <a:gd name="connsiteY4" fmla="*/ 0 h 1108038"/>
                  <a:gd name="connsiteX0" fmla="*/ 126267 w 1530141"/>
                  <a:gd name="connsiteY0" fmla="*/ 0 h 1108038"/>
                  <a:gd name="connsiteX1" fmla="*/ 1530141 w 1530141"/>
                  <a:gd name="connsiteY1" fmla="*/ 0 h 1108038"/>
                  <a:gd name="connsiteX2" fmla="*/ 1530141 w 1530141"/>
                  <a:gd name="connsiteY2" fmla="*/ 1108038 h 1108038"/>
                  <a:gd name="connsiteX3" fmla="*/ 126267 w 1530141"/>
                  <a:gd name="connsiteY3" fmla="*/ 1108037 h 1108038"/>
                  <a:gd name="connsiteX4" fmla="*/ 126267 w 1530141"/>
                  <a:gd name="connsiteY4" fmla="*/ 0 h 1108038"/>
                  <a:gd name="connsiteX0" fmla="*/ 124271 w 1528145"/>
                  <a:gd name="connsiteY0" fmla="*/ 0 h 1108038"/>
                  <a:gd name="connsiteX1" fmla="*/ 1528145 w 1528145"/>
                  <a:gd name="connsiteY1" fmla="*/ 0 h 1108038"/>
                  <a:gd name="connsiteX2" fmla="*/ 1528145 w 1528145"/>
                  <a:gd name="connsiteY2" fmla="*/ 1108038 h 1108038"/>
                  <a:gd name="connsiteX3" fmla="*/ 124271 w 1528145"/>
                  <a:gd name="connsiteY3" fmla="*/ 1108037 h 1108038"/>
                  <a:gd name="connsiteX4" fmla="*/ 124271 w 1528145"/>
                  <a:gd name="connsiteY4" fmla="*/ 0 h 1108038"/>
                  <a:gd name="connsiteX0" fmla="*/ 121820 w 1525694"/>
                  <a:gd name="connsiteY0" fmla="*/ 0 h 1108038"/>
                  <a:gd name="connsiteX1" fmla="*/ 1525694 w 1525694"/>
                  <a:gd name="connsiteY1" fmla="*/ 0 h 1108038"/>
                  <a:gd name="connsiteX2" fmla="*/ 1525694 w 1525694"/>
                  <a:gd name="connsiteY2" fmla="*/ 1108038 h 1108038"/>
                  <a:gd name="connsiteX3" fmla="*/ 121820 w 1525694"/>
                  <a:gd name="connsiteY3" fmla="*/ 1108037 h 1108038"/>
                  <a:gd name="connsiteX4" fmla="*/ 121820 w 1525694"/>
                  <a:gd name="connsiteY4" fmla="*/ 0 h 1108038"/>
                  <a:gd name="connsiteX0" fmla="*/ 122631 w 1526505"/>
                  <a:gd name="connsiteY0" fmla="*/ 0 h 1108038"/>
                  <a:gd name="connsiteX1" fmla="*/ 1526505 w 1526505"/>
                  <a:gd name="connsiteY1" fmla="*/ 0 h 1108038"/>
                  <a:gd name="connsiteX2" fmla="*/ 1526505 w 1526505"/>
                  <a:gd name="connsiteY2" fmla="*/ 1108038 h 1108038"/>
                  <a:gd name="connsiteX3" fmla="*/ 122631 w 1526505"/>
                  <a:gd name="connsiteY3" fmla="*/ 1108037 h 1108038"/>
                  <a:gd name="connsiteX4" fmla="*/ 122631 w 1526505"/>
                  <a:gd name="connsiteY4" fmla="*/ 0 h 11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505" h="1108038">
                    <a:moveTo>
                      <a:pt x="122631" y="0"/>
                    </a:moveTo>
                    <a:lnTo>
                      <a:pt x="1526505" y="0"/>
                    </a:lnTo>
                    <a:lnTo>
                      <a:pt x="1526505" y="1108038"/>
                    </a:lnTo>
                    <a:lnTo>
                      <a:pt x="122631" y="1108037"/>
                    </a:lnTo>
                    <a:cubicBezTo>
                      <a:pt x="-73587" y="920274"/>
                      <a:pt x="-4566" y="41633"/>
                      <a:pt x="122631" y="0"/>
                    </a:cubicBezTo>
                    <a:close/>
                  </a:path>
                </a:pathLst>
              </a:custGeom>
              <a:gradFill>
                <a:gsLst>
                  <a:gs pos="5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 rot="20059799" flipH="1">
                <a:off x="5693546" y="1336933"/>
                <a:ext cx="80208" cy="140787"/>
              </a:xfrm>
              <a:prstGeom prst="ellipse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flipH="1">
                <a:off x="4036411" y="1384421"/>
                <a:ext cx="1071959" cy="68989"/>
              </a:xfrm>
              <a:custGeom>
                <a:avLst/>
                <a:gdLst>
                  <a:gd name="connsiteX0" fmla="*/ 83016 w 1029264"/>
                  <a:gd name="connsiteY0" fmla="*/ 0 h 166032"/>
                  <a:gd name="connsiteX1" fmla="*/ 1029264 w 1029264"/>
                  <a:gd name="connsiteY1" fmla="*/ 0 h 166032"/>
                  <a:gd name="connsiteX2" fmla="*/ 1029264 w 1029264"/>
                  <a:gd name="connsiteY2" fmla="*/ 166032 h 166032"/>
                  <a:gd name="connsiteX3" fmla="*/ 83016 w 1029264"/>
                  <a:gd name="connsiteY3" fmla="*/ 166032 h 166032"/>
                  <a:gd name="connsiteX4" fmla="*/ 0 w 1029264"/>
                  <a:gd name="connsiteY4" fmla="*/ 83016 h 166032"/>
                  <a:gd name="connsiteX5" fmla="*/ 83016 w 1029264"/>
                  <a:gd name="connsiteY5" fmla="*/ 0 h 166032"/>
                  <a:gd name="connsiteX0" fmla="*/ 52990 w 999238"/>
                  <a:gd name="connsiteY0" fmla="*/ 0 h 166032"/>
                  <a:gd name="connsiteX1" fmla="*/ 999238 w 999238"/>
                  <a:gd name="connsiteY1" fmla="*/ 0 h 166032"/>
                  <a:gd name="connsiteX2" fmla="*/ 999238 w 999238"/>
                  <a:gd name="connsiteY2" fmla="*/ 166032 h 166032"/>
                  <a:gd name="connsiteX3" fmla="*/ 52990 w 999238"/>
                  <a:gd name="connsiteY3" fmla="*/ 166032 h 166032"/>
                  <a:gd name="connsiteX4" fmla="*/ 0 w 999238"/>
                  <a:gd name="connsiteY4" fmla="*/ 83018 h 166032"/>
                  <a:gd name="connsiteX5" fmla="*/ 52990 w 999238"/>
                  <a:gd name="connsiteY5" fmla="*/ 0 h 16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238" h="166032">
                    <a:moveTo>
                      <a:pt x="52990" y="0"/>
                    </a:moveTo>
                    <a:lnTo>
                      <a:pt x="999238" y="0"/>
                    </a:lnTo>
                    <a:lnTo>
                      <a:pt x="999238" y="166032"/>
                    </a:lnTo>
                    <a:lnTo>
                      <a:pt x="52990" y="166032"/>
                    </a:lnTo>
                    <a:cubicBezTo>
                      <a:pt x="7142" y="166032"/>
                      <a:pt x="0" y="128866"/>
                      <a:pt x="0" y="83018"/>
                    </a:cubicBezTo>
                    <a:cubicBezTo>
                      <a:pt x="0" y="37170"/>
                      <a:pt x="7142" y="0"/>
                      <a:pt x="52990" y="0"/>
                    </a:cubicBezTo>
                    <a:close/>
                  </a:path>
                </a:pathLst>
              </a:cu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 flipH="1">
                <a:off x="3557398" y="1298032"/>
                <a:ext cx="479014" cy="394133"/>
                <a:chOff x="6024284" y="-1023823"/>
                <a:chExt cx="1839559" cy="948519"/>
              </a:xfrm>
            </p:grpSpPr>
            <p:sp>
              <p:nvSpPr>
                <p:cNvPr id="21" name="任意多边形 20"/>
                <p:cNvSpPr/>
                <p:nvPr/>
              </p:nvSpPr>
              <p:spPr>
                <a:xfrm flipH="1">
                  <a:off x="6024284" y="-1023823"/>
                  <a:ext cx="1839559" cy="948519"/>
                </a:xfrm>
                <a:custGeom>
                  <a:avLst/>
                  <a:gdLst>
                    <a:gd name="connsiteX0" fmla="*/ 0 w 1957893"/>
                    <a:gd name="connsiteY0" fmla="*/ 554018 h 1108038"/>
                    <a:gd name="connsiteX1" fmla="*/ 0 w 1957893"/>
                    <a:gd name="connsiteY1" fmla="*/ 554019 h 1108038"/>
                    <a:gd name="connsiteX2" fmla="*/ 0 w 1957893"/>
                    <a:gd name="connsiteY2" fmla="*/ 554019 h 1108038"/>
                    <a:gd name="connsiteX3" fmla="*/ 554019 w 1957893"/>
                    <a:gd name="connsiteY3" fmla="*/ 0 h 1108038"/>
                    <a:gd name="connsiteX4" fmla="*/ 1957893 w 1957893"/>
                    <a:gd name="connsiteY4" fmla="*/ 0 h 1108038"/>
                    <a:gd name="connsiteX5" fmla="*/ 1957893 w 1957893"/>
                    <a:gd name="connsiteY5" fmla="*/ 1108038 h 1108038"/>
                    <a:gd name="connsiteX6" fmla="*/ 554019 w 1957893"/>
                    <a:gd name="connsiteY6" fmla="*/ 1108037 h 1108038"/>
                    <a:gd name="connsiteX7" fmla="*/ 11256 w 1957893"/>
                    <a:gd name="connsiteY7" fmla="*/ 665672 h 1108038"/>
                    <a:gd name="connsiteX8" fmla="*/ 0 w 1957893"/>
                    <a:gd name="connsiteY8" fmla="*/ 554019 h 1108038"/>
                    <a:gd name="connsiteX9" fmla="*/ 11256 w 1957893"/>
                    <a:gd name="connsiteY9" fmla="*/ 442365 h 1108038"/>
                    <a:gd name="connsiteX10" fmla="*/ 554019 w 1957893"/>
                    <a:gd name="connsiteY10" fmla="*/ 0 h 110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7893" h="1108038">
                      <a:moveTo>
                        <a:pt x="0" y="554018"/>
                      </a:moveTo>
                      <a:lnTo>
                        <a:pt x="0" y="554019"/>
                      </a:lnTo>
                      <a:lnTo>
                        <a:pt x="0" y="554019"/>
                      </a:lnTo>
                      <a:close/>
                      <a:moveTo>
                        <a:pt x="554019" y="0"/>
                      </a:moveTo>
                      <a:lnTo>
                        <a:pt x="1957893" y="0"/>
                      </a:lnTo>
                      <a:lnTo>
                        <a:pt x="1957893" y="1108038"/>
                      </a:lnTo>
                      <a:lnTo>
                        <a:pt x="554019" y="1108037"/>
                      </a:lnTo>
                      <a:cubicBezTo>
                        <a:pt x="286290" y="1108037"/>
                        <a:pt x="62916" y="918129"/>
                        <a:pt x="11256" y="665672"/>
                      </a:cubicBezTo>
                      <a:lnTo>
                        <a:pt x="0" y="554019"/>
                      </a:lnTo>
                      <a:lnTo>
                        <a:pt x="11256" y="442365"/>
                      </a:lnTo>
                      <a:cubicBezTo>
                        <a:pt x="62916" y="189908"/>
                        <a:pt x="286290" y="0"/>
                        <a:pt x="55401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0AC2E"/>
                    </a:gs>
                    <a:gs pos="100000">
                      <a:srgbClr val="206F36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flipH="1">
                  <a:off x="7381877" y="-1020722"/>
                  <a:ext cx="481966" cy="942317"/>
                </a:xfrm>
                <a:custGeom>
                  <a:avLst/>
                  <a:gdLst>
                    <a:gd name="connsiteX0" fmla="*/ 481966 w 481966"/>
                    <a:gd name="connsiteY0" fmla="*/ 0 h 942317"/>
                    <a:gd name="connsiteX1" fmla="*/ 428392 w 481966"/>
                    <a:gd name="connsiteY1" fmla="*/ 4306 h 942317"/>
                    <a:gd name="connsiteX2" fmla="*/ 10576 w 481966"/>
                    <a:gd name="connsiteY2" fmla="*/ 375579 h 942317"/>
                    <a:gd name="connsiteX3" fmla="*/ 0 w 481966"/>
                    <a:gd name="connsiteY3" fmla="*/ 471159 h 942317"/>
                    <a:gd name="connsiteX4" fmla="*/ 10576 w 481966"/>
                    <a:gd name="connsiteY4" fmla="*/ 566737 h 942317"/>
                    <a:gd name="connsiteX5" fmla="*/ 428392 w 481966"/>
                    <a:gd name="connsiteY5" fmla="*/ 938010 h 942317"/>
                    <a:gd name="connsiteX6" fmla="*/ 481966 w 481966"/>
                    <a:gd name="connsiteY6" fmla="*/ 942317 h 94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966" h="942317">
                      <a:moveTo>
                        <a:pt x="481966" y="0"/>
                      </a:moveTo>
                      <a:lnTo>
                        <a:pt x="428392" y="4306"/>
                      </a:lnTo>
                      <a:cubicBezTo>
                        <a:pt x="219040" y="38378"/>
                        <a:pt x="53046" y="186481"/>
                        <a:pt x="10576" y="375579"/>
                      </a:cubicBezTo>
                      <a:lnTo>
                        <a:pt x="0" y="471159"/>
                      </a:lnTo>
                      <a:lnTo>
                        <a:pt x="10576" y="566737"/>
                      </a:lnTo>
                      <a:cubicBezTo>
                        <a:pt x="53046" y="755835"/>
                        <a:pt x="219040" y="903939"/>
                        <a:pt x="428392" y="938010"/>
                      </a:cubicBezTo>
                      <a:lnTo>
                        <a:pt x="481966" y="9423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ABC32"/>
                    </a:gs>
                    <a:gs pos="100000">
                      <a:srgbClr val="6C913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 rot="20059799" flipH="1">
                  <a:off x="7362325" y="-916479"/>
                  <a:ext cx="206915" cy="338819"/>
                </a:xfrm>
                <a:prstGeom prst="ellipse">
                  <a:avLst/>
                </a:prstGeom>
                <a:solidFill>
                  <a:schemeClr val="bg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 flipH="1">
                  <a:off x="6038459" y="-815921"/>
                  <a:ext cx="1029264" cy="166032"/>
                </a:xfrm>
                <a:custGeom>
                  <a:avLst/>
                  <a:gdLst>
                    <a:gd name="connsiteX0" fmla="*/ 83016 w 1029264"/>
                    <a:gd name="connsiteY0" fmla="*/ 0 h 166032"/>
                    <a:gd name="connsiteX1" fmla="*/ 1029264 w 1029264"/>
                    <a:gd name="connsiteY1" fmla="*/ 0 h 166032"/>
                    <a:gd name="connsiteX2" fmla="*/ 1029264 w 1029264"/>
                    <a:gd name="connsiteY2" fmla="*/ 166032 h 166032"/>
                    <a:gd name="connsiteX3" fmla="*/ 83016 w 1029264"/>
                    <a:gd name="connsiteY3" fmla="*/ 166032 h 166032"/>
                    <a:gd name="connsiteX4" fmla="*/ 0 w 1029264"/>
                    <a:gd name="connsiteY4" fmla="*/ 83016 h 166032"/>
                    <a:gd name="connsiteX5" fmla="*/ 83016 w 1029264"/>
                    <a:gd name="connsiteY5" fmla="*/ 0 h 166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9264" h="166032">
                      <a:moveTo>
                        <a:pt x="83016" y="0"/>
                      </a:moveTo>
                      <a:lnTo>
                        <a:pt x="1029264" y="0"/>
                      </a:lnTo>
                      <a:lnTo>
                        <a:pt x="1029264" y="166032"/>
                      </a:lnTo>
                      <a:lnTo>
                        <a:pt x="83016" y="166032"/>
                      </a:lnTo>
                      <a:cubicBezTo>
                        <a:pt x="37168" y="166032"/>
                        <a:pt x="0" y="128864"/>
                        <a:pt x="0" y="83016"/>
                      </a:cubicBezTo>
                      <a:cubicBezTo>
                        <a:pt x="0" y="37168"/>
                        <a:pt x="37168" y="0"/>
                        <a:pt x="83016" y="0"/>
                      </a:cubicBezTo>
                      <a:close/>
                    </a:path>
                  </a:pathLst>
                </a:custGeom>
                <a:solidFill>
                  <a:schemeClr val="bg1">
                    <a:alpha val="3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9" name="文本框 28"/>
            <p:cNvSpPr txBox="1"/>
            <p:nvPr/>
          </p:nvSpPr>
          <p:spPr>
            <a:xfrm>
              <a:off x="4283523" y="1289340"/>
              <a:ext cx="420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802928" y="131255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u="sng" dirty="0">
                  <a:hlinkClick r:id="rId3"/>
                </a:rPr>
                <a:t>基本常识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02931" y="2039319"/>
            <a:ext cx="2673687" cy="450000"/>
            <a:chOff x="4502931" y="2039319"/>
            <a:chExt cx="2673687" cy="450000"/>
          </a:xfrm>
        </p:grpSpPr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4502931" y="2039319"/>
              <a:ext cx="2673687" cy="450000"/>
              <a:chOff x="3557398" y="1298032"/>
              <a:chExt cx="2341758" cy="394134"/>
            </a:xfrm>
          </p:grpSpPr>
          <p:sp>
            <p:nvSpPr>
              <p:cNvPr id="34" name="任意多边形 33"/>
              <p:cNvSpPr/>
              <p:nvPr/>
            </p:nvSpPr>
            <p:spPr>
              <a:xfrm flipH="1">
                <a:off x="4036409" y="1298033"/>
                <a:ext cx="1862747" cy="394133"/>
              </a:xfrm>
              <a:custGeom>
                <a:avLst/>
                <a:gdLst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554019 w 1957893"/>
                  <a:gd name="connsiteY3" fmla="*/ 0 h 1108038"/>
                  <a:gd name="connsiteX4" fmla="*/ 1957893 w 1957893"/>
                  <a:gd name="connsiteY4" fmla="*/ 0 h 1108038"/>
                  <a:gd name="connsiteX5" fmla="*/ 1957893 w 1957893"/>
                  <a:gd name="connsiteY5" fmla="*/ 1108038 h 1108038"/>
                  <a:gd name="connsiteX6" fmla="*/ 554019 w 1957893"/>
                  <a:gd name="connsiteY6" fmla="*/ 1108037 h 1108038"/>
                  <a:gd name="connsiteX7" fmla="*/ 11256 w 1957893"/>
                  <a:gd name="connsiteY7" fmla="*/ 665672 h 1108038"/>
                  <a:gd name="connsiteX8" fmla="*/ 0 w 1957893"/>
                  <a:gd name="connsiteY8" fmla="*/ 554019 h 1108038"/>
                  <a:gd name="connsiteX9" fmla="*/ 11256 w 1957893"/>
                  <a:gd name="connsiteY9" fmla="*/ 442365 h 1108038"/>
                  <a:gd name="connsiteX10" fmla="*/ 554019 w 1957893"/>
                  <a:gd name="connsiteY10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1256 w 1957893"/>
                  <a:gd name="connsiteY8" fmla="*/ 665672 h 1108038"/>
                  <a:gd name="connsiteX9" fmla="*/ 0 w 1957893"/>
                  <a:gd name="connsiteY9" fmla="*/ 554019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1256 w 1957893"/>
                  <a:gd name="connsiteY8" fmla="*/ 665672 h 1108038"/>
                  <a:gd name="connsiteX9" fmla="*/ 141417 w 1957893"/>
                  <a:gd name="connsiteY9" fmla="*/ 554021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80957 w 1957893"/>
                  <a:gd name="connsiteY10" fmla="*/ 428182 h 1108038"/>
                  <a:gd name="connsiteX11" fmla="*/ 554019 w 1957893"/>
                  <a:gd name="connsiteY11" fmla="*/ 0 h 1108038"/>
                  <a:gd name="connsiteX0" fmla="*/ 175358 w 1957893"/>
                  <a:gd name="connsiteY0" fmla="*/ 483112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175358 w 1957893"/>
                  <a:gd name="connsiteY3" fmla="*/ 483112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80957 w 1957893"/>
                  <a:gd name="connsiteY10" fmla="*/ 428182 h 1108038"/>
                  <a:gd name="connsiteX11" fmla="*/ 554019 w 1957893"/>
                  <a:gd name="connsiteY11" fmla="*/ 0 h 1108038"/>
                  <a:gd name="connsiteX0" fmla="*/ 175358 w 1957893"/>
                  <a:gd name="connsiteY0" fmla="*/ 483112 h 1108038"/>
                  <a:gd name="connsiteX1" fmla="*/ 0 w 1957893"/>
                  <a:gd name="connsiteY1" fmla="*/ 554019 h 1108038"/>
                  <a:gd name="connsiteX2" fmla="*/ 175358 w 1957893"/>
                  <a:gd name="connsiteY2" fmla="*/ 483112 h 1108038"/>
                  <a:gd name="connsiteX3" fmla="*/ 554019 w 1957893"/>
                  <a:gd name="connsiteY3" fmla="*/ 0 h 1108038"/>
                  <a:gd name="connsiteX4" fmla="*/ 1957893 w 1957893"/>
                  <a:gd name="connsiteY4" fmla="*/ 0 h 1108038"/>
                  <a:gd name="connsiteX5" fmla="*/ 1957893 w 1957893"/>
                  <a:gd name="connsiteY5" fmla="*/ 1108038 h 1108038"/>
                  <a:gd name="connsiteX6" fmla="*/ 554019 w 1957893"/>
                  <a:gd name="connsiteY6" fmla="*/ 1108037 h 1108038"/>
                  <a:gd name="connsiteX7" fmla="*/ 152673 w 1957893"/>
                  <a:gd name="connsiteY7" fmla="*/ 679852 h 1108038"/>
                  <a:gd name="connsiteX8" fmla="*/ 141417 w 1957893"/>
                  <a:gd name="connsiteY8" fmla="*/ 554021 h 1108038"/>
                  <a:gd name="connsiteX9" fmla="*/ 180957 w 1957893"/>
                  <a:gd name="connsiteY9" fmla="*/ 428182 h 1108038"/>
                  <a:gd name="connsiteX10" fmla="*/ 554019 w 1957893"/>
                  <a:gd name="connsiteY10" fmla="*/ 0 h 1108038"/>
                  <a:gd name="connsiteX0" fmla="*/ 412602 w 1816476"/>
                  <a:gd name="connsiteY0" fmla="*/ 0 h 1108038"/>
                  <a:gd name="connsiteX1" fmla="*/ 1816476 w 1816476"/>
                  <a:gd name="connsiteY1" fmla="*/ 0 h 1108038"/>
                  <a:gd name="connsiteX2" fmla="*/ 1816476 w 1816476"/>
                  <a:gd name="connsiteY2" fmla="*/ 1108038 h 1108038"/>
                  <a:gd name="connsiteX3" fmla="*/ 412602 w 1816476"/>
                  <a:gd name="connsiteY3" fmla="*/ 1108037 h 1108038"/>
                  <a:gd name="connsiteX4" fmla="*/ 11256 w 1816476"/>
                  <a:gd name="connsiteY4" fmla="*/ 679852 h 1108038"/>
                  <a:gd name="connsiteX5" fmla="*/ 0 w 1816476"/>
                  <a:gd name="connsiteY5" fmla="*/ 554021 h 1108038"/>
                  <a:gd name="connsiteX6" fmla="*/ 39540 w 1816476"/>
                  <a:gd name="connsiteY6" fmla="*/ 428182 h 1108038"/>
                  <a:gd name="connsiteX7" fmla="*/ 412602 w 1816476"/>
                  <a:gd name="connsiteY7" fmla="*/ 0 h 1108038"/>
                  <a:gd name="connsiteX0" fmla="*/ 412602 w 1816476"/>
                  <a:gd name="connsiteY0" fmla="*/ 0 h 1108038"/>
                  <a:gd name="connsiteX1" fmla="*/ 1816476 w 1816476"/>
                  <a:gd name="connsiteY1" fmla="*/ 0 h 1108038"/>
                  <a:gd name="connsiteX2" fmla="*/ 1816476 w 1816476"/>
                  <a:gd name="connsiteY2" fmla="*/ 1108038 h 1108038"/>
                  <a:gd name="connsiteX3" fmla="*/ 412602 w 1816476"/>
                  <a:gd name="connsiteY3" fmla="*/ 1108037 h 1108038"/>
                  <a:gd name="connsiteX4" fmla="*/ 11256 w 1816476"/>
                  <a:gd name="connsiteY4" fmla="*/ 679852 h 1108038"/>
                  <a:gd name="connsiteX5" fmla="*/ 0 w 1816476"/>
                  <a:gd name="connsiteY5" fmla="*/ 554021 h 1108038"/>
                  <a:gd name="connsiteX6" fmla="*/ 412602 w 1816476"/>
                  <a:gd name="connsiteY6" fmla="*/ 0 h 1108038"/>
                  <a:gd name="connsiteX0" fmla="*/ 401346 w 1805220"/>
                  <a:gd name="connsiteY0" fmla="*/ 0 h 1108038"/>
                  <a:gd name="connsiteX1" fmla="*/ 1805220 w 1805220"/>
                  <a:gd name="connsiteY1" fmla="*/ 0 h 1108038"/>
                  <a:gd name="connsiteX2" fmla="*/ 1805220 w 1805220"/>
                  <a:gd name="connsiteY2" fmla="*/ 1108038 h 1108038"/>
                  <a:gd name="connsiteX3" fmla="*/ 401346 w 1805220"/>
                  <a:gd name="connsiteY3" fmla="*/ 1108037 h 1108038"/>
                  <a:gd name="connsiteX4" fmla="*/ 0 w 1805220"/>
                  <a:gd name="connsiteY4" fmla="*/ 679852 h 1108038"/>
                  <a:gd name="connsiteX5" fmla="*/ 401346 w 1805220"/>
                  <a:gd name="connsiteY5" fmla="*/ 0 h 1108038"/>
                  <a:gd name="connsiteX0" fmla="*/ 175484 w 1579358"/>
                  <a:gd name="connsiteY0" fmla="*/ 0 h 1108038"/>
                  <a:gd name="connsiteX1" fmla="*/ 1579358 w 1579358"/>
                  <a:gd name="connsiteY1" fmla="*/ 0 h 1108038"/>
                  <a:gd name="connsiteX2" fmla="*/ 1579358 w 1579358"/>
                  <a:gd name="connsiteY2" fmla="*/ 1108038 h 1108038"/>
                  <a:gd name="connsiteX3" fmla="*/ 175484 w 1579358"/>
                  <a:gd name="connsiteY3" fmla="*/ 1108037 h 1108038"/>
                  <a:gd name="connsiteX4" fmla="*/ 175484 w 1579358"/>
                  <a:gd name="connsiteY4" fmla="*/ 0 h 1108038"/>
                  <a:gd name="connsiteX0" fmla="*/ 169378 w 1573252"/>
                  <a:gd name="connsiteY0" fmla="*/ 0 h 1108038"/>
                  <a:gd name="connsiteX1" fmla="*/ 1573252 w 1573252"/>
                  <a:gd name="connsiteY1" fmla="*/ 0 h 1108038"/>
                  <a:gd name="connsiteX2" fmla="*/ 1573252 w 1573252"/>
                  <a:gd name="connsiteY2" fmla="*/ 1108038 h 1108038"/>
                  <a:gd name="connsiteX3" fmla="*/ 169378 w 1573252"/>
                  <a:gd name="connsiteY3" fmla="*/ 1108037 h 1108038"/>
                  <a:gd name="connsiteX4" fmla="*/ 169378 w 1573252"/>
                  <a:gd name="connsiteY4" fmla="*/ 0 h 1108038"/>
                  <a:gd name="connsiteX0" fmla="*/ 157058 w 1560932"/>
                  <a:gd name="connsiteY0" fmla="*/ 0 h 1108038"/>
                  <a:gd name="connsiteX1" fmla="*/ 1560932 w 1560932"/>
                  <a:gd name="connsiteY1" fmla="*/ 0 h 1108038"/>
                  <a:gd name="connsiteX2" fmla="*/ 1560932 w 1560932"/>
                  <a:gd name="connsiteY2" fmla="*/ 1108038 h 1108038"/>
                  <a:gd name="connsiteX3" fmla="*/ 157058 w 1560932"/>
                  <a:gd name="connsiteY3" fmla="*/ 1108037 h 1108038"/>
                  <a:gd name="connsiteX4" fmla="*/ 157058 w 1560932"/>
                  <a:gd name="connsiteY4" fmla="*/ 0 h 1108038"/>
                  <a:gd name="connsiteX0" fmla="*/ 144739 w 1548613"/>
                  <a:gd name="connsiteY0" fmla="*/ 0 h 1108038"/>
                  <a:gd name="connsiteX1" fmla="*/ 1548613 w 1548613"/>
                  <a:gd name="connsiteY1" fmla="*/ 0 h 1108038"/>
                  <a:gd name="connsiteX2" fmla="*/ 1548613 w 1548613"/>
                  <a:gd name="connsiteY2" fmla="*/ 1108038 h 1108038"/>
                  <a:gd name="connsiteX3" fmla="*/ 144739 w 1548613"/>
                  <a:gd name="connsiteY3" fmla="*/ 1108037 h 1108038"/>
                  <a:gd name="connsiteX4" fmla="*/ 144739 w 1548613"/>
                  <a:gd name="connsiteY4" fmla="*/ 0 h 1108038"/>
                  <a:gd name="connsiteX0" fmla="*/ 133627 w 1537501"/>
                  <a:gd name="connsiteY0" fmla="*/ 0 h 1108038"/>
                  <a:gd name="connsiteX1" fmla="*/ 1537501 w 1537501"/>
                  <a:gd name="connsiteY1" fmla="*/ 0 h 1108038"/>
                  <a:gd name="connsiteX2" fmla="*/ 1537501 w 1537501"/>
                  <a:gd name="connsiteY2" fmla="*/ 1108038 h 1108038"/>
                  <a:gd name="connsiteX3" fmla="*/ 133627 w 1537501"/>
                  <a:gd name="connsiteY3" fmla="*/ 1108037 h 1108038"/>
                  <a:gd name="connsiteX4" fmla="*/ 133627 w 1537501"/>
                  <a:gd name="connsiteY4" fmla="*/ 0 h 1108038"/>
                  <a:gd name="connsiteX0" fmla="*/ 114338 w 1518212"/>
                  <a:gd name="connsiteY0" fmla="*/ 0 h 1108038"/>
                  <a:gd name="connsiteX1" fmla="*/ 1518212 w 1518212"/>
                  <a:gd name="connsiteY1" fmla="*/ 0 h 1108038"/>
                  <a:gd name="connsiteX2" fmla="*/ 1518212 w 1518212"/>
                  <a:gd name="connsiteY2" fmla="*/ 1108038 h 1108038"/>
                  <a:gd name="connsiteX3" fmla="*/ 114338 w 1518212"/>
                  <a:gd name="connsiteY3" fmla="*/ 1108037 h 1108038"/>
                  <a:gd name="connsiteX4" fmla="*/ 114338 w 1518212"/>
                  <a:gd name="connsiteY4" fmla="*/ 0 h 1108038"/>
                  <a:gd name="connsiteX0" fmla="*/ 126267 w 1530141"/>
                  <a:gd name="connsiteY0" fmla="*/ 0 h 1108038"/>
                  <a:gd name="connsiteX1" fmla="*/ 1530141 w 1530141"/>
                  <a:gd name="connsiteY1" fmla="*/ 0 h 1108038"/>
                  <a:gd name="connsiteX2" fmla="*/ 1530141 w 1530141"/>
                  <a:gd name="connsiteY2" fmla="*/ 1108038 h 1108038"/>
                  <a:gd name="connsiteX3" fmla="*/ 126267 w 1530141"/>
                  <a:gd name="connsiteY3" fmla="*/ 1108037 h 1108038"/>
                  <a:gd name="connsiteX4" fmla="*/ 126267 w 1530141"/>
                  <a:gd name="connsiteY4" fmla="*/ 0 h 1108038"/>
                  <a:gd name="connsiteX0" fmla="*/ 124271 w 1528145"/>
                  <a:gd name="connsiteY0" fmla="*/ 0 h 1108038"/>
                  <a:gd name="connsiteX1" fmla="*/ 1528145 w 1528145"/>
                  <a:gd name="connsiteY1" fmla="*/ 0 h 1108038"/>
                  <a:gd name="connsiteX2" fmla="*/ 1528145 w 1528145"/>
                  <a:gd name="connsiteY2" fmla="*/ 1108038 h 1108038"/>
                  <a:gd name="connsiteX3" fmla="*/ 124271 w 1528145"/>
                  <a:gd name="connsiteY3" fmla="*/ 1108037 h 1108038"/>
                  <a:gd name="connsiteX4" fmla="*/ 124271 w 1528145"/>
                  <a:gd name="connsiteY4" fmla="*/ 0 h 1108038"/>
                  <a:gd name="connsiteX0" fmla="*/ 121820 w 1525694"/>
                  <a:gd name="connsiteY0" fmla="*/ 0 h 1108038"/>
                  <a:gd name="connsiteX1" fmla="*/ 1525694 w 1525694"/>
                  <a:gd name="connsiteY1" fmla="*/ 0 h 1108038"/>
                  <a:gd name="connsiteX2" fmla="*/ 1525694 w 1525694"/>
                  <a:gd name="connsiteY2" fmla="*/ 1108038 h 1108038"/>
                  <a:gd name="connsiteX3" fmla="*/ 121820 w 1525694"/>
                  <a:gd name="connsiteY3" fmla="*/ 1108037 h 1108038"/>
                  <a:gd name="connsiteX4" fmla="*/ 121820 w 1525694"/>
                  <a:gd name="connsiteY4" fmla="*/ 0 h 1108038"/>
                  <a:gd name="connsiteX0" fmla="*/ 122631 w 1526505"/>
                  <a:gd name="connsiteY0" fmla="*/ 0 h 1108038"/>
                  <a:gd name="connsiteX1" fmla="*/ 1526505 w 1526505"/>
                  <a:gd name="connsiteY1" fmla="*/ 0 h 1108038"/>
                  <a:gd name="connsiteX2" fmla="*/ 1526505 w 1526505"/>
                  <a:gd name="connsiteY2" fmla="*/ 1108038 h 1108038"/>
                  <a:gd name="connsiteX3" fmla="*/ 122631 w 1526505"/>
                  <a:gd name="connsiteY3" fmla="*/ 1108037 h 1108038"/>
                  <a:gd name="connsiteX4" fmla="*/ 122631 w 1526505"/>
                  <a:gd name="connsiteY4" fmla="*/ 0 h 11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505" h="1108038">
                    <a:moveTo>
                      <a:pt x="122631" y="0"/>
                    </a:moveTo>
                    <a:lnTo>
                      <a:pt x="1526505" y="0"/>
                    </a:lnTo>
                    <a:lnTo>
                      <a:pt x="1526505" y="1108038"/>
                    </a:lnTo>
                    <a:lnTo>
                      <a:pt x="122631" y="1108037"/>
                    </a:lnTo>
                    <a:cubicBezTo>
                      <a:pt x="-73587" y="920274"/>
                      <a:pt x="-4566" y="41633"/>
                      <a:pt x="122631" y="0"/>
                    </a:cubicBezTo>
                    <a:close/>
                  </a:path>
                </a:pathLst>
              </a:custGeom>
              <a:gradFill>
                <a:gsLst>
                  <a:gs pos="5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20059799" flipH="1">
                <a:off x="5693546" y="1336933"/>
                <a:ext cx="80208" cy="140787"/>
              </a:xfrm>
              <a:prstGeom prst="ellipse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flipH="1">
                <a:off x="4036411" y="1384421"/>
                <a:ext cx="1071959" cy="68989"/>
              </a:xfrm>
              <a:custGeom>
                <a:avLst/>
                <a:gdLst>
                  <a:gd name="connsiteX0" fmla="*/ 83016 w 1029264"/>
                  <a:gd name="connsiteY0" fmla="*/ 0 h 166032"/>
                  <a:gd name="connsiteX1" fmla="*/ 1029264 w 1029264"/>
                  <a:gd name="connsiteY1" fmla="*/ 0 h 166032"/>
                  <a:gd name="connsiteX2" fmla="*/ 1029264 w 1029264"/>
                  <a:gd name="connsiteY2" fmla="*/ 166032 h 166032"/>
                  <a:gd name="connsiteX3" fmla="*/ 83016 w 1029264"/>
                  <a:gd name="connsiteY3" fmla="*/ 166032 h 166032"/>
                  <a:gd name="connsiteX4" fmla="*/ 0 w 1029264"/>
                  <a:gd name="connsiteY4" fmla="*/ 83016 h 166032"/>
                  <a:gd name="connsiteX5" fmla="*/ 83016 w 1029264"/>
                  <a:gd name="connsiteY5" fmla="*/ 0 h 166032"/>
                  <a:gd name="connsiteX0" fmla="*/ 52990 w 999238"/>
                  <a:gd name="connsiteY0" fmla="*/ 0 h 166032"/>
                  <a:gd name="connsiteX1" fmla="*/ 999238 w 999238"/>
                  <a:gd name="connsiteY1" fmla="*/ 0 h 166032"/>
                  <a:gd name="connsiteX2" fmla="*/ 999238 w 999238"/>
                  <a:gd name="connsiteY2" fmla="*/ 166032 h 166032"/>
                  <a:gd name="connsiteX3" fmla="*/ 52990 w 999238"/>
                  <a:gd name="connsiteY3" fmla="*/ 166032 h 166032"/>
                  <a:gd name="connsiteX4" fmla="*/ 0 w 999238"/>
                  <a:gd name="connsiteY4" fmla="*/ 83018 h 166032"/>
                  <a:gd name="connsiteX5" fmla="*/ 52990 w 999238"/>
                  <a:gd name="connsiteY5" fmla="*/ 0 h 16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238" h="166032">
                    <a:moveTo>
                      <a:pt x="52990" y="0"/>
                    </a:moveTo>
                    <a:lnTo>
                      <a:pt x="999238" y="0"/>
                    </a:lnTo>
                    <a:lnTo>
                      <a:pt x="999238" y="166032"/>
                    </a:lnTo>
                    <a:lnTo>
                      <a:pt x="52990" y="166032"/>
                    </a:lnTo>
                    <a:cubicBezTo>
                      <a:pt x="7142" y="166032"/>
                      <a:pt x="0" y="128866"/>
                      <a:pt x="0" y="83018"/>
                    </a:cubicBezTo>
                    <a:cubicBezTo>
                      <a:pt x="0" y="37170"/>
                      <a:pt x="7142" y="0"/>
                      <a:pt x="52990" y="0"/>
                    </a:cubicBezTo>
                    <a:close/>
                  </a:path>
                </a:pathLst>
              </a:cu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flipH="1">
                <a:off x="3557398" y="1298032"/>
                <a:ext cx="479014" cy="394133"/>
                <a:chOff x="6024284" y="-1023823"/>
                <a:chExt cx="1839559" cy="948519"/>
              </a:xfrm>
            </p:grpSpPr>
            <p:sp>
              <p:nvSpPr>
                <p:cNvPr id="38" name="任意多边形 37"/>
                <p:cNvSpPr/>
                <p:nvPr/>
              </p:nvSpPr>
              <p:spPr>
                <a:xfrm flipH="1">
                  <a:off x="6024284" y="-1023823"/>
                  <a:ext cx="1839559" cy="948519"/>
                </a:xfrm>
                <a:custGeom>
                  <a:avLst/>
                  <a:gdLst>
                    <a:gd name="connsiteX0" fmla="*/ 0 w 1957893"/>
                    <a:gd name="connsiteY0" fmla="*/ 554018 h 1108038"/>
                    <a:gd name="connsiteX1" fmla="*/ 0 w 1957893"/>
                    <a:gd name="connsiteY1" fmla="*/ 554019 h 1108038"/>
                    <a:gd name="connsiteX2" fmla="*/ 0 w 1957893"/>
                    <a:gd name="connsiteY2" fmla="*/ 554019 h 1108038"/>
                    <a:gd name="connsiteX3" fmla="*/ 554019 w 1957893"/>
                    <a:gd name="connsiteY3" fmla="*/ 0 h 1108038"/>
                    <a:gd name="connsiteX4" fmla="*/ 1957893 w 1957893"/>
                    <a:gd name="connsiteY4" fmla="*/ 0 h 1108038"/>
                    <a:gd name="connsiteX5" fmla="*/ 1957893 w 1957893"/>
                    <a:gd name="connsiteY5" fmla="*/ 1108038 h 1108038"/>
                    <a:gd name="connsiteX6" fmla="*/ 554019 w 1957893"/>
                    <a:gd name="connsiteY6" fmla="*/ 1108037 h 1108038"/>
                    <a:gd name="connsiteX7" fmla="*/ 11256 w 1957893"/>
                    <a:gd name="connsiteY7" fmla="*/ 665672 h 1108038"/>
                    <a:gd name="connsiteX8" fmla="*/ 0 w 1957893"/>
                    <a:gd name="connsiteY8" fmla="*/ 554019 h 1108038"/>
                    <a:gd name="connsiteX9" fmla="*/ 11256 w 1957893"/>
                    <a:gd name="connsiteY9" fmla="*/ 442365 h 1108038"/>
                    <a:gd name="connsiteX10" fmla="*/ 554019 w 1957893"/>
                    <a:gd name="connsiteY10" fmla="*/ 0 h 110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7893" h="1108038">
                      <a:moveTo>
                        <a:pt x="0" y="554018"/>
                      </a:moveTo>
                      <a:lnTo>
                        <a:pt x="0" y="554019"/>
                      </a:lnTo>
                      <a:lnTo>
                        <a:pt x="0" y="554019"/>
                      </a:lnTo>
                      <a:close/>
                      <a:moveTo>
                        <a:pt x="554019" y="0"/>
                      </a:moveTo>
                      <a:lnTo>
                        <a:pt x="1957893" y="0"/>
                      </a:lnTo>
                      <a:lnTo>
                        <a:pt x="1957893" y="1108038"/>
                      </a:lnTo>
                      <a:lnTo>
                        <a:pt x="554019" y="1108037"/>
                      </a:lnTo>
                      <a:cubicBezTo>
                        <a:pt x="286290" y="1108037"/>
                        <a:pt x="62916" y="918129"/>
                        <a:pt x="11256" y="665672"/>
                      </a:cubicBezTo>
                      <a:lnTo>
                        <a:pt x="0" y="554019"/>
                      </a:lnTo>
                      <a:lnTo>
                        <a:pt x="11256" y="442365"/>
                      </a:lnTo>
                      <a:cubicBezTo>
                        <a:pt x="62916" y="189908"/>
                        <a:pt x="286290" y="0"/>
                        <a:pt x="55401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0AC2E"/>
                    </a:gs>
                    <a:gs pos="100000">
                      <a:srgbClr val="206F36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flipH="1">
                  <a:off x="7381877" y="-1020722"/>
                  <a:ext cx="481966" cy="942317"/>
                </a:xfrm>
                <a:custGeom>
                  <a:avLst/>
                  <a:gdLst>
                    <a:gd name="connsiteX0" fmla="*/ 481966 w 481966"/>
                    <a:gd name="connsiteY0" fmla="*/ 0 h 942317"/>
                    <a:gd name="connsiteX1" fmla="*/ 428392 w 481966"/>
                    <a:gd name="connsiteY1" fmla="*/ 4306 h 942317"/>
                    <a:gd name="connsiteX2" fmla="*/ 10576 w 481966"/>
                    <a:gd name="connsiteY2" fmla="*/ 375579 h 942317"/>
                    <a:gd name="connsiteX3" fmla="*/ 0 w 481966"/>
                    <a:gd name="connsiteY3" fmla="*/ 471159 h 942317"/>
                    <a:gd name="connsiteX4" fmla="*/ 10576 w 481966"/>
                    <a:gd name="connsiteY4" fmla="*/ 566737 h 942317"/>
                    <a:gd name="connsiteX5" fmla="*/ 428392 w 481966"/>
                    <a:gd name="connsiteY5" fmla="*/ 938010 h 942317"/>
                    <a:gd name="connsiteX6" fmla="*/ 481966 w 481966"/>
                    <a:gd name="connsiteY6" fmla="*/ 942317 h 94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966" h="942317">
                      <a:moveTo>
                        <a:pt x="481966" y="0"/>
                      </a:moveTo>
                      <a:lnTo>
                        <a:pt x="428392" y="4306"/>
                      </a:lnTo>
                      <a:cubicBezTo>
                        <a:pt x="219040" y="38378"/>
                        <a:pt x="53046" y="186481"/>
                        <a:pt x="10576" y="375579"/>
                      </a:cubicBezTo>
                      <a:lnTo>
                        <a:pt x="0" y="471159"/>
                      </a:lnTo>
                      <a:lnTo>
                        <a:pt x="10576" y="566737"/>
                      </a:lnTo>
                      <a:cubicBezTo>
                        <a:pt x="53046" y="755835"/>
                        <a:pt x="219040" y="903939"/>
                        <a:pt x="428392" y="938010"/>
                      </a:cubicBezTo>
                      <a:lnTo>
                        <a:pt x="481966" y="9423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ABC32"/>
                    </a:gs>
                    <a:gs pos="100000">
                      <a:srgbClr val="6C913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rot="20059799" flipH="1">
                  <a:off x="7362325" y="-916479"/>
                  <a:ext cx="206915" cy="338819"/>
                </a:xfrm>
                <a:prstGeom prst="ellipse">
                  <a:avLst/>
                </a:prstGeom>
                <a:solidFill>
                  <a:schemeClr val="bg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 flipH="1">
                  <a:off x="6038459" y="-815921"/>
                  <a:ext cx="1029264" cy="166032"/>
                </a:xfrm>
                <a:custGeom>
                  <a:avLst/>
                  <a:gdLst>
                    <a:gd name="connsiteX0" fmla="*/ 83016 w 1029264"/>
                    <a:gd name="connsiteY0" fmla="*/ 0 h 166032"/>
                    <a:gd name="connsiteX1" fmla="*/ 1029264 w 1029264"/>
                    <a:gd name="connsiteY1" fmla="*/ 0 h 166032"/>
                    <a:gd name="connsiteX2" fmla="*/ 1029264 w 1029264"/>
                    <a:gd name="connsiteY2" fmla="*/ 166032 h 166032"/>
                    <a:gd name="connsiteX3" fmla="*/ 83016 w 1029264"/>
                    <a:gd name="connsiteY3" fmla="*/ 166032 h 166032"/>
                    <a:gd name="connsiteX4" fmla="*/ 0 w 1029264"/>
                    <a:gd name="connsiteY4" fmla="*/ 83016 h 166032"/>
                    <a:gd name="connsiteX5" fmla="*/ 83016 w 1029264"/>
                    <a:gd name="connsiteY5" fmla="*/ 0 h 166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9264" h="166032">
                      <a:moveTo>
                        <a:pt x="83016" y="0"/>
                      </a:moveTo>
                      <a:lnTo>
                        <a:pt x="1029264" y="0"/>
                      </a:lnTo>
                      <a:lnTo>
                        <a:pt x="1029264" y="166032"/>
                      </a:lnTo>
                      <a:lnTo>
                        <a:pt x="83016" y="166032"/>
                      </a:lnTo>
                      <a:cubicBezTo>
                        <a:pt x="37168" y="166032"/>
                        <a:pt x="0" y="128864"/>
                        <a:pt x="0" y="83016"/>
                      </a:cubicBezTo>
                      <a:cubicBezTo>
                        <a:pt x="0" y="37168"/>
                        <a:pt x="37168" y="0"/>
                        <a:pt x="83016" y="0"/>
                      </a:cubicBezTo>
                      <a:close/>
                    </a:path>
                  </a:pathLst>
                </a:custGeom>
                <a:solidFill>
                  <a:schemeClr val="bg1">
                    <a:alpha val="3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4582420" y="2071831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01825" y="2095041"/>
              <a:ext cx="1042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 </a:t>
              </a:r>
              <a:r>
                <a:rPr lang="zh-CN" altLang="en-US" sz="1600" dirty="0">
                  <a:hlinkClick r:id="rId4"/>
                </a:rPr>
                <a:t>血液成分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7896" y="2843694"/>
            <a:ext cx="2673687" cy="450000"/>
            <a:chOff x="4497896" y="2843694"/>
            <a:chExt cx="2673687" cy="450000"/>
          </a:xfrm>
        </p:grpSpPr>
        <p:grpSp>
          <p:nvGrpSpPr>
            <p:cNvPr id="44" name="组合 43"/>
            <p:cNvGrpSpPr>
              <a:grpSpLocks noChangeAspect="1"/>
            </p:cNvGrpSpPr>
            <p:nvPr/>
          </p:nvGrpSpPr>
          <p:grpSpPr>
            <a:xfrm>
              <a:off x="4497896" y="2843694"/>
              <a:ext cx="2673687" cy="450000"/>
              <a:chOff x="3557398" y="1298032"/>
              <a:chExt cx="2341758" cy="394134"/>
            </a:xfrm>
          </p:grpSpPr>
          <p:sp>
            <p:nvSpPr>
              <p:cNvPr id="45" name="任意多边形 44"/>
              <p:cNvSpPr/>
              <p:nvPr/>
            </p:nvSpPr>
            <p:spPr>
              <a:xfrm flipH="1">
                <a:off x="4036409" y="1298033"/>
                <a:ext cx="1862747" cy="394133"/>
              </a:xfrm>
              <a:custGeom>
                <a:avLst/>
                <a:gdLst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554019 w 1957893"/>
                  <a:gd name="connsiteY3" fmla="*/ 0 h 1108038"/>
                  <a:gd name="connsiteX4" fmla="*/ 1957893 w 1957893"/>
                  <a:gd name="connsiteY4" fmla="*/ 0 h 1108038"/>
                  <a:gd name="connsiteX5" fmla="*/ 1957893 w 1957893"/>
                  <a:gd name="connsiteY5" fmla="*/ 1108038 h 1108038"/>
                  <a:gd name="connsiteX6" fmla="*/ 554019 w 1957893"/>
                  <a:gd name="connsiteY6" fmla="*/ 1108037 h 1108038"/>
                  <a:gd name="connsiteX7" fmla="*/ 11256 w 1957893"/>
                  <a:gd name="connsiteY7" fmla="*/ 665672 h 1108038"/>
                  <a:gd name="connsiteX8" fmla="*/ 0 w 1957893"/>
                  <a:gd name="connsiteY8" fmla="*/ 554019 h 1108038"/>
                  <a:gd name="connsiteX9" fmla="*/ 11256 w 1957893"/>
                  <a:gd name="connsiteY9" fmla="*/ 442365 h 1108038"/>
                  <a:gd name="connsiteX10" fmla="*/ 554019 w 1957893"/>
                  <a:gd name="connsiteY10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1256 w 1957893"/>
                  <a:gd name="connsiteY8" fmla="*/ 665672 h 1108038"/>
                  <a:gd name="connsiteX9" fmla="*/ 0 w 1957893"/>
                  <a:gd name="connsiteY9" fmla="*/ 554019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1256 w 1957893"/>
                  <a:gd name="connsiteY8" fmla="*/ 665672 h 1108038"/>
                  <a:gd name="connsiteX9" fmla="*/ 141417 w 1957893"/>
                  <a:gd name="connsiteY9" fmla="*/ 554021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52673 w 1957893"/>
                  <a:gd name="connsiteY10" fmla="*/ 428182 h 1108038"/>
                  <a:gd name="connsiteX11" fmla="*/ 554019 w 1957893"/>
                  <a:gd name="connsiteY11" fmla="*/ 0 h 1108038"/>
                  <a:gd name="connsiteX0" fmla="*/ 0 w 1957893"/>
                  <a:gd name="connsiteY0" fmla="*/ 554018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0 w 1957893"/>
                  <a:gd name="connsiteY3" fmla="*/ 554018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80957 w 1957893"/>
                  <a:gd name="connsiteY10" fmla="*/ 428182 h 1108038"/>
                  <a:gd name="connsiteX11" fmla="*/ 554019 w 1957893"/>
                  <a:gd name="connsiteY11" fmla="*/ 0 h 1108038"/>
                  <a:gd name="connsiteX0" fmla="*/ 175358 w 1957893"/>
                  <a:gd name="connsiteY0" fmla="*/ 483112 h 1108038"/>
                  <a:gd name="connsiteX1" fmla="*/ 0 w 1957893"/>
                  <a:gd name="connsiteY1" fmla="*/ 554019 h 1108038"/>
                  <a:gd name="connsiteX2" fmla="*/ 0 w 1957893"/>
                  <a:gd name="connsiteY2" fmla="*/ 554019 h 1108038"/>
                  <a:gd name="connsiteX3" fmla="*/ 175358 w 1957893"/>
                  <a:gd name="connsiteY3" fmla="*/ 483112 h 1108038"/>
                  <a:gd name="connsiteX4" fmla="*/ 554019 w 1957893"/>
                  <a:gd name="connsiteY4" fmla="*/ 0 h 1108038"/>
                  <a:gd name="connsiteX5" fmla="*/ 1957893 w 1957893"/>
                  <a:gd name="connsiteY5" fmla="*/ 0 h 1108038"/>
                  <a:gd name="connsiteX6" fmla="*/ 1957893 w 1957893"/>
                  <a:gd name="connsiteY6" fmla="*/ 1108038 h 1108038"/>
                  <a:gd name="connsiteX7" fmla="*/ 554019 w 1957893"/>
                  <a:gd name="connsiteY7" fmla="*/ 1108037 h 1108038"/>
                  <a:gd name="connsiteX8" fmla="*/ 152673 w 1957893"/>
                  <a:gd name="connsiteY8" fmla="*/ 679852 h 1108038"/>
                  <a:gd name="connsiteX9" fmla="*/ 141417 w 1957893"/>
                  <a:gd name="connsiteY9" fmla="*/ 554021 h 1108038"/>
                  <a:gd name="connsiteX10" fmla="*/ 180957 w 1957893"/>
                  <a:gd name="connsiteY10" fmla="*/ 428182 h 1108038"/>
                  <a:gd name="connsiteX11" fmla="*/ 554019 w 1957893"/>
                  <a:gd name="connsiteY11" fmla="*/ 0 h 1108038"/>
                  <a:gd name="connsiteX0" fmla="*/ 175358 w 1957893"/>
                  <a:gd name="connsiteY0" fmla="*/ 483112 h 1108038"/>
                  <a:gd name="connsiteX1" fmla="*/ 0 w 1957893"/>
                  <a:gd name="connsiteY1" fmla="*/ 554019 h 1108038"/>
                  <a:gd name="connsiteX2" fmla="*/ 175358 w 1957893"/>
                  <a:gd name="connsiteY2" fmla="*/ 483112 h 1108038"/>
                  <a:gd name="connsiteX3" fmla="*/ 554019 w 1957893"/>
                  <a:gd name="connsiteY3" fmla="*/ 0 h 1108038"/>
                  <a:gd name="connsiteX4" fmla="*/ 1957893 w 1957893"/>
                  <a:gd name="connsiteY4" fmla="*/ 0 h 1108038"/>
                  <a:gd name="connsiteX5" fmla="*/ 1957893 w 1957893"/>
                  <a:gd name="connsiteY5" fmla="*/ 1108038 h 1108038"/>
                  <a:gd name="connsiteX6" fmla="*/ 554019 w 1957893"/>
                  <a:gd name="connsiteY6" fmla="*/ 1108037 h 1108038"/>
                  <a:gd name="connsiteX7" fmla="*/ 152673 w 1957893"/>
                  <a:gd name="connsiteY7" fmla="*/ 679852 h 1108038"/>
                  <a:gd name="connsiteX8" fmla="*/ 141417 w 1957893"/>
                  <a:gd name="connsiteY8" fmla="*/ 554021 h 1108038"/>
                  <a:gd name="connsiteX9" fmla="*/ 180957 w 1957893"/>
                  <a:gd name="connsiteY9" fmla="*/ 428182 h 1108038"/>
                  <a:gd name="connsiteX10" fmla="*/ 554019 w 1957893"/>
                  <a:gd name="connsiteY10" fmla="*/ 0 h 1108038"/>
                  <a:gd name="connsiteX0" fmla="*/ 412602 w 1816476"/>
                  <a:gd name="connsiteY0" fmla="*/ 0 h 1108038"/>
                  <a:gd name="connsiteX1" fmla="*/ 1816476 w 1816476"/>
                  <a:gd name="connsiteY1" fmla="*/ 0 h 1108038"/>
                  <a:gd name="connsiteX2" fmla="*/ 1816476 w 1816476"/>
                  <a:gd name="connsiteY2" fmla="*/ 1108038 h 1108038"/>
                  <a:gd name="connsiteX3" fmla="*/ 412602 w 1816476"/>
                  <a:gd name="connsiteY3" fmla="*/ 1108037 h 1108038"/>
                  <a:gd name="connsiteX4" fmla="*/ 11256 w 1816476"/>
                  <a:gd name="connsiteY4" fmla="*/ 679852 h 1108038"/>
                  <a:gd name="connsiteX5" fmla="*/ 0 w 1816476"/>
                  <a:gd name="connsiteY5" fmla="*/ 554021 h 1108038"/>
                  <a:gd name="connsiteX6" fmla="*/ 39540 w 1816476"/>
                  <a:gd name="connsiteY6" fmla="*/ 428182 h 1108038"/>
                  <a:gd name="connsiteX7" fmla="*/ 412602 w 1816476"/>
                  <a:gd name="connsiteY7" fmla="*/ 0 h 1108038"/>
                  <a:gd name="connsiteX0" fmla="*/ 412602 w 1816476"/>
                  <a:gd name="connsiteY0" fmla="*/ 0 h 1108038"/>
                  <a:gd name="connsiteX1" fmla="*/ 1816476 w 1816476"/>
                  <a:gd name="connsiteY1" fmla="*/ 0 h 1108038"/>
                  <a:gd name="connsiteX2" fmla="*/ 1816476 w 1816476"/>
                  <a:gd name="connsiteY2" fmla="*/ 1108038 h 1108038"/>
                  <a:gd name="connsiteX3" fmla="*/ 412602 w 1816476"/>
                  <a:gd name="connsiteY3" fmla="*/ 1108037 h 1108038"/>
                  <a:gd name="connsiteX4" fmla="*/ 11256 w 1816476"/>
                  <a:gd name="connsiteY4" fmla="*/ 679852 h 1108038"/>
                  <a:gd name="connsiteX5" fmla="*/ 0 w 1816476"/>
                  <a:gd name="connsiteY5" fmla="*/ 554021 h 1108038"/>
                  <a:gd name="connsiteX6" fmla="*/ 412602 w 1816476"/>
                  <a:gd name="connsiteY6" fmla="*/ 0 h 1108038"/>
                  <a:gd name="connsiteX0" fmla="*/ 401346 w 1805220"/>
                  <a:gd name="connsiteY0" fmla="*/ 0 h 1108038"/>
                  <a:gd name="connsiteX1" fmla="*/ 1805220 w 1805220"/>
                  <a:gd name="connsiteY1" fmla="*/ 0 h 1108038"/>
                  <a:gd name="connsiteX2" fmla="*/ 1805220 w 1805220"/>
                  <a:gd name="connsiteY2" fmla="*/ 1108038 h 1108038"/>
                  <a:gd name="connsiteX3" fmla="*/ 401346 w 1805220"/>
                  <a:gd name="connsiteY3" fmla="*/ 1108037 h 1108038"/>
                  <a:gd name="connsiteX4" fmla="*/ 0 w 1805220"/>
                  <a:gd name="connsiteY4" fmla="*/ 679852 h 1108038"/>
                  <a:gd name="connsiteX5" fmla="*/ 401346 w 1805220"/>
                  <a:gd name="connsiteY5" fmla="*/ 0 h 1108038"/>
                  <a:gd name="connsiteX0" fmla="*/ 175484 w 1579358"/>
                  <a:gd name="connsiteY0" fmla="*/ 0 h 1108038"/>
                  <a:gd name="connsiteX1" fmla="*/ 1579358 w 1579358"/>
                  <a:gd name="connsiteY1" fmla="*/ 0 h 1108038"/>
                  <a:gd name="connsiteX2" fmla="*/ 1579358 w 1579358"/>
                  <a:gd name="connsiteY2" fmla="*/ 1108038 h 1108038"/>
                  <a:gd name="connsiteX3" fmla="*/ 175484 w 1579358"/>
                  <a:gd name="connsiteY3" fmla="*/ 1108037 h 1108038"/>
                  <a:gd name="connsiteX4" fmla="*/ 175484 w 1579358"/>
                  <a:gd name="connsiteY4" fmla="*/ 0 h 1108038"/>
                  <a:gd name="connsiteX0" fmla="*/ 169378 w 1573252"/>
                  <a:gd name="connsiteY0" fmla="*/ 0 h 1108038"/>
                  <a:gd name="connsiteX1" fmla="*/ 1573252 w 1573252"/>
                  <a:gd name="connsiteY1" fmla="*/ 0 h 1108038"/>
                  <a:gd name="connsiteX2" fmla="*/ 1573252 w 1573252"/>
                  <a:gd name="connsiteY2" fmla="*/ 1108038 h 1108038"/>
                  <a:gd name="connsiteX3" fmla="*/ 169378 w 1573252"/>
                  <a:gd name="connsiteY3" fmla="*/ 1108037 h 1108038"/>
                  <a:gd name="connsiteX4" fmla="*/ 169378 w 1573252"/>
                  <a:gd name="connsiteY4" fmla="*/ 0 h 1108038"/>
                  <a:gd name="connsiteX0" fmla="*/ 157058 w 1560932"/>
                  <a:gd name="connsiteY0" fmla="*/ 0 h 1108038"/>
                  <a:gd name="connsiteX1" fmla="*/ 1560932 w 1560932"/>
                  <a:gd name="connsiteY1" fmla="*/ 0 h 1108038"/>
                  <a:gd name="connsiteX2" fmla="*/ 1560932 w 1560932"/>
                  <a:gd name="connsiteY2" fmla="*/ 1108038 h 1108038"/>
                  <a:gd name="connsiteX3" fmla="*/ 157058 w 1560932"/>
                  <a:gd name="connsiteY3" fmla="*/ 1108037 h 1108038"/>
                  <a:gd name="connsiteX4" fmla="*/ 157058 w 1560932"/>
                  <a:gd name="connsiteY4" fmla="*/ 0 h 1108038"/>
                  <a:gd name="connsiteX0" fmla="*/ 144739 w 1548613"/>
                  <a:gd name="connsiteY0" fmla="*/ 0 h 1108038"/>
                  <a:gd name="connsiteX1" fmla="*/ 1548613 w 1548613"/>
                  <a:gd name="connsiteY1" fmla="*/ 0 h 1108038"/>
                  <a:gd name="connsiteX2" fmla="*/ 1548613 w 1548613"/>
                  <a:gd name="connsiteY2" fmla="*/ 1108038 h 1108038"/>
                  <a:gd name="connsiteX3" fmla="*/ 144739 w 1548613"/>
                  <a:gd name="connsiteY3" fmla="*/ 1108037 h 1108038"/>
                  <a:gd name="connsiteX4" fmla="*/ 144739 w 1548613"/>
                  <a:gd name="connsiteY4" fmla="*/ 0 h 1108038"/>
                  <a:gd name="connsiteX0" fmla="*/ 133627 w 1537501"/>
                  <a:gd name="connsiteY0" fmla="*/ 0 h 1108038"/>
                  <a:gd name="connsiteX1" fmla="*/ 1537501 w 1537501"/>
                  <a:gd name="connsiteY1" fmla="*/ 0 h 1108038"/>
                  <a:gd name="connsiteX2" fmla="*/ 1537501 w 1537501"/>
                  <a:gd name="connsiteY2" fmla="*/ 1108038 h 1108038"/>
                  <a:gd name="connsiteX3" fmla="*/ 133627 w 1537501"/>
                  <a:gd name="connsiteY3" fmla="*/ 1108037 h 1108038"/>
                  <a:gd name="connsiteX4" fmla="*/ 133627 w 1537501"/>
                  <a:gd name="connsiteY4" fmla="*/ 0 h 1108038"/>
                  <a:gd name="connsiteX0" fmla="*/ 114338 w 1518212"/>
                  <a:gd name="connsiteY0" fmla="*/ 0 h 1108038"/>
                  <a:gd name="connsiteX1" fmla="*/ 1518212 w 1518212"/>
                  <a:gd name="connsiteY1" fmla="*/ 0 h 1108038"/>
                  <a:gd name="connsiteX2" fmla="*/ 1518212 w 1518212"/>
                  <a:gd name="connsiteY2" fmla="*/ 1108038 h 1108038"/>
                  <a:gd name="connsiteX3" fmla="*/ 114338 w 1518212"/>
                  <a:gd name="connsiteY3" fmla="*/ 1108037 h 1108038"/>
                  <a:gd name="connsiteX4" fmla="*/ 114338 w 1518212"/>
                  <a:gd name="connsiteY4" fmla="*/ 0 h 1108038"/>
                  <a:gd name="connsiteX0" fmla="*/ 126267 w 1530141"/>
                  <a:gd name="connsiteY0" fmla="*/ 0 h 1108038"/>
                  <a:gd name="connsiteX1" fmla="*/ 1530141 w 1530141"/>
                  <a:gd name="connsiteY1" fmla="*/ 0 h 1108038"/>
                  <a:gd name="connsiteX2" fmla="*/ 1530141 w 1530141"/>
                  <a:gd name="connsiteY2" fmla="*/ 1108038 h 1108038"/>
                  <a:gd name="connsiteX3" fmla="*/ 126267 w 1530141"/>
                  <a:gd name="connsiteY3" fmla="*/ 1108037 h 1108038"/>
                  <a:gd name="connsiteX4" fmla="*/ 126267 w 1530141"/>
                  <a:gd name="connsiteY4" fmla="*/ 0 h 1108038"/>
                  <a:gd name="connsiteX0" fmla="*/ 124271 w 1528145"/>
                  <a:gd name="connsiteY0" fmla="*/ 0 h 1108038"/>
                  <a:gd name="connsiteX1" fmla="*/ 1528145 w 1528145"/>
                  <a:gd name="connsiteY1" fmla="*/ 0 h 1108038"/>
                  <a:gd name="connsiteX2" fmla="*/ 1528145 w 1528145"/>
                  <a:gd name="connsiteY2" fmla="*/ 1108038 h 1108038"/>
                  <a:gd name="connsiteX3" fmla="*/ 124271 w 1528145"/>
                  <a:gd name="connsiteY3" fmla="*/ 1108037 h 1108038"/>
                  <a:gd name="connsiteX4" fmla="*/ 124271 w 1528145"/>
                  <a:gd name="connsiteY4" fmla="*/ 0 h 1108038"/>
                  <a:gd name="connsiteX0" fmla="*/ 121820 w 1525694"/>
                  <a:gd name="connsiteY0" fmla="*/ 0 h 1108038"/>
                  <a:gd name="connsiteX1" fmla="*/ 1525694 w 1525694"/>
                  <a:gd name="connsiteY1" fmla="*/ 0 h 1108038"/>
                  <a:gd name="connsiteX2" fmla="*/ 1525694 w 1525694"/>
                  <a:gd name="connsiteY2" fmla="*/ 1108038 h 1108038"/>
                  <a:gd name="connsiteX3" fmla="*/ 121820 w 1525694"/>
                  <a:gd name="connsiteY3" fmla="*/ 1108037 h 1108038"/>
                  <a:gd name="connsiteX4" fmla="*/ 121820 w 1525694"/>
                  <a:gd name="connsiteY4" fmla="*/ 0 h 1108038"/>
                  <a:gd name="connsiteX0" fmla="*/ 122631 w 1526505"/>
                  <a:gd name="connsiteY0" fmla="*/ 0 h 1108038"/>
                  <a:gd name="connsiteX1" fmla="*/ 1526505 w 1526505"/>
                  <a:gd name="connsiteY1" fmla="*/ 0 h 1108038"/>
                  <a:gd name="connsiteX2" fmla="*/ 1526505 w 1526505"/>
                  <a:gd name="connsiteY2" fmla="*/ 1108038 h 1108038"/>
                  <a:gd name="connsiteX3" fmla="*/ 122631 w 1526505"/>
                  <a:gd name="connsiteY3" fmla="*/ 1108037 h 1108038"/>
                  <a:gd name="connsiteX4" fmla="*/ 122631 w 1526505"/>
                  <a:gd name="connsiteY4" fmla="*/ 0 h 11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505" h="1108038">
                    <a:moveTo>
                      <a:pt x="122631" y="0"/>
                    </a:moveTo>
                    <a:lnTo>
                      <a:pt x="1526505" y="0"/>
                    </a:lnTo>
                    <a:lnTo>
                      <a:pt x="1526505" y="1108038"/>
                    </a:lnTo>
                    <a:lnTo>
                      <a:pt x="122631" y="1108037"/>
                    </a:lnTo>
                    <a:cubicBezTo>
                      <a:pt x="-73587" y="920274"/>
                      <a:pt x="-4566" y="41633"/>
                      <a:pt x="122631" y="0"/>
                    </a:cubicBezTo>
                    <a:close/>
                  </a:path>
                </a:pathLst>
              </a:custGeom>
              <a:gradFill>
                <a:gsLst>
                  <a:gs pos="5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rot="20059799" flipH="1">
                <a:off x="5693546" y="1336933"/>
                <a:ext cx="80208" cy="140787"/>
              </a:xfrm>
              <a:prstGeom prst="ellipse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flipH="1">
                <a:off x="4036411" y="1384421"/>
                <a:ext cx="1071959" cy="68989"/>
              </a:xfrm>
              <a:custGeom>
                <a:avLst/>
                <a:gdLst>
                  <a:gd name="connsiteX0" fmla="*/ 83016 w 1029264"/>
                  <a:gd name="connsiteY0" fmla="*/ 0 h 166032"/>
                  <a:gd name="connsiteX1" fmla="*/ 1029264 w 1029264"/>
                  <a:gd name="connsiteY1" fmla="*/ 0 h 166032"/>
                  <a:gd name="connsiteX2" fmla="*/ 1029264 w 1029264"/>
                  <a:gd name="connsiteY2" fmla="*/ 166032 h 166032"/>
                  <a:gd name="connsiteX3" fmla="*/ 83016 w 1029264"/>
                  <a:gd name="connsiteY3" fmla="*/ 166032 h 166032"/>
                  <a:gd name="connsiteX4" fmla="*/ 0 w 1029264"/>
                  <a:gd name="connsiteY4" fmla="*/ 83016 h 166032"/>
                  <a:gd name="connsiteX5" fmla="*/ 83016 w 1029264"/>
                  <a:gd name="connsiteY5" fmla="*/ 0 h 166032"/>
                  <a:gd name="connsiteX0" fmla="*/ 52990 w 999238"/>
                  <a:gd name="connsiteY0" fmla="*/ 0 h 166032"/>
                  <a:gd name="connsiteX1" fmla="*/ 999238 w 999238"/>
                  <a:gd name="connsiteY1" fmla="*/ 0 h 166032"/>
                  <a:gd name="connsiteX2" fmla="*/ 999238 w 999238"/>
                  <a:gd name="connsiteY2" fmla="*/ 166032 h 166032"/>
                  <a:gd name="connsiteX3" fmla="*/ 52990 w 999238"/>
                  <a:gd name="connsiteY3" fmla="*/ 166032 h 166032"/>
                  <a:gd name="connsiteX4" fmla="*/ 0 w 999238"/>
                  <a:gd name="connsiteY4" fmla="*/ 83018 h 166032"/>
                  <a:gd name="connsiteX5" fmla="*/ 52990 w 999238"/>
                  <a:gd name="connsiteY5" fmla="*/ 0 h 16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238" h="166032">
                    <a:moveTo>
                      <a:pt x="52990" y="0"/>
                    </a:moveTo>
                    <a:lnTo>
                      <a:pt x="999238" y="0"/>
                    </a:lnTo>
                    <a:lnTo>
                      <a:pt x="999238" y="166032"/>
                    </a:lnTo>
                    <a:lnTo>
                      <a:pt x="52990" y="166032"/>
                    </a:lnTo>
                    <a:cubicBezTo>
                      <a:pt x="7142" y="166032"/>
                      <a:pt x="0" y="128866"/>
                      <a:pt x="0" y="83018"/>
                    </a:cubicBezTo>
                    <a:cubicBezTo>
                      <a:pt x="0" y="37170"/>
                      <a:pt x="7142" y="0"/>
                      <a:pt x="52990" y="0"/>
                    </a:cubicBezTo>
                    <a:close/>
                  </a:path>
                </a:pathLst>
              </a:cu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 flipH="1">
                <a:off x="3557398" y="1298032"/>
                <a:ext cx="479014" cy="394133"/>
                <a:chOff x="6024284" y="-1023823"/>
                <a:chExt cx="1839559" cy="948519"/>
              </a:xfrm>
            </p:grpSpPr>
            <p:sp>
              <p:nvSpPr>
                <p:cNvPr id="49" name="任意多边形 48"/>
                <p:cNvSpPr/>
                <p:nvPr/>
              </p:nvSpPr>
              <p:spPr>
                <a:xfrm flipH="1">
                  <a:off x="6024284" y="-1023823"/>
                  <a:ext cx="1839559" cy="948519"/>
                </a:xfrm>
                <a:custGeom>
                  <a:avLst/>
                  <a:gdLst>
                    <a:gd name="connsiteX0" fmla="*/ 0 w 1957893"/>
                    <a:gd name="connsiteY0" fmla="*/ 554018 h 1108038"/>
                    <a:gd name="connsiteX1" fmla="*/ 0 w 1957893"/>
                    <a:gd name="connsiteY1" fmla="*/ 554019 h 1108038"/>
                    <a:gd name="connsiteX2" fmla="*/ 0 w 1957893"/>
                    <a:gd name="connsiteY2" fmla="*/ 554019 h 1108038"/>
                    <a:gd name="connsiteX3" fmla="*/ 554019 w 1957893"/>
                    <a:gd name="connsiteY3" fmla="*/ 0 h 1108038"/>
                    <a:gd name="connsiteX4" fmla="*/ 1957893 w 1957893"/>
                    <a:gd name="connsiteY4" fmla="*/ 0 h 1108038"/>
                    <a:gd name="connsiteX5" fmla="*/ 1957893 w 1957893"/>
                    <a:gd name="connsiteY5" fmla="*/ 1108038 h 1108038"/>
                    <a:gd name="connsiteX6" fmla="*/ 554019 w 1957893"/>
                    <a:gd name="connsiteY6" fmla="*/ 1108037 h 1108038"/>
                    <a:gd name="connsiteX7" fmla="*/ 11256 w 1957893"/>
                    <a:gd name="connsiteY7" fmla="*/ 665672 h 1108038"/>
                    <a:gd name="connsiteX8" fmla="*/ 0 w 1957893"/>
                    <a:gd name="connsiteY8" fmla="*/ 554019 h 1108038"/>
                    <a:gd name="connsiteX9" fmla="*/ 11256 w 1957893"/>
                    <a:gd name="connsiteY9" fmla="*/ 442365 h 1108038"/>
                    <a:gd name="connsiteX10" fmla="*/ 554019 w 1957893"/>
                    <a:gd name="connsiteY10" fmla="*/ 0 h 110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7893" h="1108038">
                      <a:moveTo>
                        <a:pt x="0" y="554018"/>
                      </a:moveTo>
                      <a:lnTo>
                        <a:pt x="0" y="554019"/>
                      </a:lnTo>
                      <a:lnTo>
                        <a:pt x="0" y="554019"/>
                      </a:lnTo>
                      <a:close/>
                      <a:moveTo>
                        <a:pt x="554019" y="0"/>
                      </a:moveTo>
                      <a:lnTo>
                        <a:pt x="1957893" y="0"/>
                      </a:lnTo>
                      <a:lnTo>
                        <a:pt x="1957893" y="1108038"/>
                      </a:lnTo>
                      <a:lnTo>
                        <a:pt x="554019" y="1108037"/>
                      </a:lnTo>
                      <a:cubicBezTo>
                        <a:pt x="286290" y="1108037"/>
                        <a:pt x="62916" y="918129"/>
                        <a:pt x="11256" y="665672"/>
                      </a:cubicBezTo>
                      <a:lnTo>
                        <a:pt x="0" y="554019"/>
                      </a:lnTo>
                      <a:lnTo>
                        <a:pt x="11256" y="442365"/>
                      </a:lnTo>
                      <a:cubicBezTo>
                        <a:pt x="62916" y="189908"/>
                        <a:pt x="286290" y="0"/>
                        <a:pt x="55401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0AC2E"/>
                    </a:gs>
                    <a:gs pos="100000">
                      <a:srgbClr val="206F36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 flipH="1">
                  <a:off x="7381877" y="-1020722"/>
                  <a:ext cx="481966" cy="942317"/>
                </a:xfrm>
                <a:custGeom>
                  <a:avLst/>
                  <a:gdLst>
                    <a:gd name="connsiteX0" fmla="*/ 481966 w 481966"/>
                    <a:gd name="connsiteY0" fmla="*/ 0 h 942317"/>
                    <a:gd name="connsiteX1" fmla="*/ 428392 w 481966"/>
                    <a:gd name="connsiteY1" fmla="*/ 4306 h 942317"/>
                    <a:gd name="connsiteX2" fmla="*/ 10576 w 481966"/>
                    <a:gd name="connsiteY2" fmla="*/ 375579 h 942317"/>
                    <a:gd name="connsiteX3" fmla="*/ 0 w 481966"/>
                    <a:gd name="connsiteY3" fmla="*/ 471159 h 942317"/>
                    <a:gd name="connsiteX4" fmla="*/ 10576 w 481966"/>
                    <a:gd name="connsiteY4" fmla="*/ 566737 h 942317"/>
                    <a:gd name="connsiteX5" fmla="*/ 428392 w 481966"/>
                    <a:gd name="connsiteY5" fmla="*/ 938010 h 942317"/>
                    <a:gd name="connsiteX6" fmla="*/ 481966 w 481966"/>
                    <a:gd name="connsiteY6" fmla="*/ 942317 h 94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966" h="942317">
                      <a:moveTo>
                        <a:pt x="481966" y="0"/>
                      </a:moveTo>
                      <a:lnTo>
                        <a:pt x="428392" y="4306"/>
                      </a:lnTo>
                      <a:cubicBezTo>
                        <a:pt x="219040" y="38378"/>
                        <a:pt x="53046" y="186481"/>
                        <a:pt x="10576" y="375579"/>
                      </a:cubicBezTo>
                      <a:lnTo>
                        <a:pt x="0" y="471159"/>
                      </a:lnTo>
                      <a:lnTo>
                        <a:pt x="10576" y="566737"/>
                      </a:lnTo>
                      <a:cubicBezTo>
                        <a:pt x="53046" y="755835"/>
                        <a:pt x="219040" y="903939"/>
                        <a:pt x="428392" y="938010"/>
                      </a:cubicBezTo>
                      <a:lnTo>
                        <a:pt x="481966" y="9423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ABC32"/>
                    </a:gs>
                    <a:gs pos="100000">
                      <a:srgbClr val="6C913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 rot="20059799" flipH="1">
                  <a:off x="7362325" y="-916479"/>
                  <a:ext cx="206915" cy="338819"/>
                </a:xfrm>
                <a:prstGeom prst="ellipse">
                  <a:avLst/>
                </a:prstGeom>
                <a:solidFill>
                  <a:schemeClr val="bg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 flipH="1">
                  <a:off x="6038459" y="-815921"/>
                  <a:ext cx="1029264" cy="166032"/>
                </a:xfrm>
                <a:custGeom>
                  <a:avLst/>
                  <a:gdLst>
                    <a:gd name="connsiteX0" fmla="*/ 83016 w 1029264"/>
                    <a:gd name="connsiteY0" fmla="*/ 0 h 166032"/>
                    <a:gd name="connsiteX1" fmla="*/ 1029264 w 1029264"/>
                    <a:gd name="connsiteY1" fmla="*/ 0 h 166032"/>
                    <a:gd name="connsiteX2" fmla="*/ 1029264 w 1029264"/>
                    <a:gd name="connsiteY2" fmla="*/ 166032 h 166032"/>
                    <a:gd name="connsiteX3" fmla="*/ 83016 w 1029264"/>
                    <a:gd name="connsiteY3" fmla="*/ 166032 h 166032"/>
                    <a:gd name="connsiteX4" fmla="*/ 0 w 1029264"/>
                    <a:gd name="connsiteY4" fmla="*/ 83016 h 166032"/>
                    <a:gd name="connsiteX5" fmla="*/ 83016 w 1029264"/>
                    <a:gd name="connsiteY5" fmla="*/ 0 h 166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9264" h="166032">
                      <a:moveTo>
                        <a:pt x="83016" y="0"/>
                      </a:moveTo>
                      <a:lnTo>
                        <a:pt x="1029264" y="0"/>
                      </a:lnTo>
                      <a:lnTo>
                        <a:pt x="1029264" y="166032"/>
                      </a:lnTo>
                      <a:lnTo>
                        <a:pt x="83016" y="166032"/>
                      </a:lnTo>
                      <a:cubicBezTo>
                        <a:pt x="37168" y="166032"/>
                        <a:pt x="0" y="128864"/>
                        <a:pt x="0" y="83016"/>
                      </a:cubicBezTo>
                      <a:cubicBezTo>
                        <a:pt x="0" y="37168"/>
                        <a:pt x="37168" y="0"/>
                        <a:pt x="83016" y="0"/>
                      </a:cubicBezTo>
                      <a:close/>
                    </a:path>
                  </a:pathLst>
                </a:custGeom>
                <a:solidFill>
                  <a:schemeClr val="bg1">
                    <a:alpha val="3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3" name="文本框 52"/>
            <p:cNvSpPr txBox="1"/>
            <p:nvPr/>
          </p:nvSpPr>
          <p:spPr>
            <a:xfrm>
              <a:off x="4577385" y="2876206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096790" y="289941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u="sng" dirty="0">
                  <a:hlinkClick r:id="rId5"/>
                </a:rPr>
                <a:t>血型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4584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40491" y="787935"/>
            <a:ext cx="540000" cy="540000"/>
            <a:chOff x="4707540" y="1599072"/>
            <a:chExt cx="540000" cy="540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4707540" y="1599072"/>
              <a:ext cx="540000" cy="540000"/>
            </a:xfrm>
            <a:prstGeom prst="ellipse">
              <a:avLst/>
            </a:prstGeom>
            <a:solidFill>
              <a:srgbClr val="70AC2E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39481" y="164177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12431" y="787935"/>
            <a:ext cx="6765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+mj-ea"/>
                <a:ea typeface="+mj-ea"/>
              </a:rPr>
              <a:t>血液是在心脏和血管腔内循环流动的一种组织。成人的血液约占</a:t>
            </a:r>
            <a:r>
              <a:rPr lang="zh-CN" altLang="en-US" sz="2000" dirty="0">
                <a:latin typeface="+mj-ea"/>
                <a:ea typeface="+mj-ea"/>
                <a:hlinkClick r:id="rId3"/>
              </a:rPr>
              <a:t>体重</a:t>
            </a:r>
            <a:r>
              <a:rPr lang="zh-CN" altLang="en-US" sz="2000" dirty="0">
                <a:latin typeface="+mj-ea"/>
                <a:ea typeface="+mj-ea"/>
              </a:rPr>
              <a:t>的十三分之一，相对密度为</a:t>
            </a:r>
            <a:r>
              <a:rPr lang="en-US" altLang="zh-CN" sz="2000" dirty="0">
                <a:latin typeface="+mj-ea"/>
                <a:ea typeface="+mj-ea"/>
              </a:rPr>
              <a:t>1.050</a:t>
            </a:r>
            <a:r>
              <a:rPr lang="zh-CN" altLang="en-US" sz="2000" dirty="0">
                <a:latin typeface="+mj-ea"/>
                <a:ea typeface="+mj-ea"/>
              </a:rPr>
              <a:t>～</a:t>
            </a:r>
            <a:r>
              <a:rPr lang="en-US" altLang="zh-CN" sz="2000" dirty="0">
                <a:latin typeface="+mj-ea"/>
                <a:ea typeface="+mj-ea"/>
              </a:rPr>
              <a:t>1.060</a:t>
            </a:r>
            <a:r>
              <a:rPr lang="zh-CN" altLang="en-US" sz="2000" dirty="0">
                <a:latin typeface="+mj-ea"/>
                <a:ea typeface="+mj-ea"/>
              </a:rPr>
              <a:t>，</a:t>
            </a:r>
            <a:r>
              <a:rPr lang="en-US" altLang="zh-CN" sz="2000" dirty="0">
                <a:latin typeface="+mj-ea"/>
                <a:ea typeface="+mj-ea"/>
              </a:rPr>
              <a:t>pH</a:t>
            </a:r>
            <a:r>
              <a:rPr lang="zh-CN" altLang="en-US" sz="2000" dirty="0">
                <a:latin typeface="+mj-ea"/>
                <a:ea typeface="+mj-ea"/>
              </a:rPr>
              <a:t>值为</a:t>
            </a:r>
            <a:r>
              <a:rPr lang="en-US" altLang="zh-CN" sz="2000" dirty="0">
                <a:latin typeface="+mj-ea"/>
                <a:ea typeface="+mj-ea"/>
              </a:rPr>
              <a:t>7.3</a:t>
            </a:r>
            <a:r>
              <a:rPr lang="zh-CN" altLang="en-US" sz="2000" dirty="0">
                <a:latin typeface="+mj-ea"/>
                <a:ea typeface="+mj-ea"/>
              </a:rPr>
              <a:t>～</a:t>
            </a:r>
            <a:r>
              <a:rPr lang="en-US" altLang="zh-CN" sz="2000" dirty="0">
                <a:latin typeface="+mj-ea"/>
                <a:ea typeface="+mj-ea"/>
              </a:rPr>
              <a:t>7.4</a:t>
            </a:r>
            <a:r>
              <a:rPr lang="zh-CN" altLang="en-US" sz="2000" dirty="0">
                <a:latin typeface="+mj-ea"/>
                <a:ea typeface="+mj-ea"/>
              </a:rPr>
              <a:t>，渗透压为</a:t>
            </a:r>
            <a:r>
              <a:rPr lang="en-US" altLang="zh-CN" sz="2000" dirty="0">
                <a:latin typeface="+mj-ea"/>
                <a:ea typeface="+mj-ea"/>
              </a:rPr>
              <a:t>313</a:t>
            </a:r>
            <a:r>
              <a:rPr lang="zh-CN" altLang="en-US" sz="2000" dirty="0">
                <a:latin typeface="+mj-ea"/>
                <a:ea typeface="+mj-ea"/>
              </a:rPr>
              <a:t>毫米每升。由血浆和血细胞组成。血浆内含血浆蛋白（</a:t>
            </a:r>
            <a:r>
              <a:rPr lang="zh-CN" altLang="en-US" sz="2000" dirty="0">
                <a:latin typeface="+mj-ea"/>
                <a:ea typeface="+mj-ea"/>
                <a:hlinkClick r:id="rId4"/>
              </a:rPr>
              <a:t>白蛋白</a:t>
            </a:r>
            <a:r>
              <a:rPr lang="zh-CN" altLang="en-US" sz="2000" dirty="0">
                <a:latin typeface="+mj-ea"/>
                <a:ea typeface="+mj-ea"/>
              </a:rPr>
              <a:t>、</a:t>
            </a:r>
            <a:r>
              <a:rPr lang="zh-CN" altLang="en-US" sz="2000" dirty="0">
                <a:latin typeface="+mj-ea"/>
                <a:ea typeface="+mj-ea"/>
                <a:hlinkClick r:id="rId5"/>
              </a:rPr>
              <a:t>球蛋白</a:t>
            </a:r>
            <a:r>
              <a:rPr lang="zh-CN" altLang="en-US" sz="2000" dirty="0">
                <a:latin typeface="+mj-ea"/>
                <a:ea typeface="+mj-ea"/>
              </a:rPr>
              <a:t>、</a:t>
            </a:r>
            <a:r>
              <a:rPr lang="zh-CN" altLang="en-US" sz="2000" dirty="0">
                <a:latin typeface="+mj-ea"/>
                <a:ea typeface="+mj-ea"/>
                <a:hlinkClick r:id="rId6"/>
              </a:rPr>
              <a:t>纤维蛋白原</a:t>
            </a:r>
            <a:r>
              <a:rPr lang="zh-CN" altLang="en-US" sz="2000" dirty="0">
                <a:latin typeface="+mj-ea"/>
                <a:ea typeface="+mj-ea"/>
              </a:rPr>
              <a:t>）、脂蛋白等各种营养成分以及无机盐、氧、激素、酶、抗体和细胞代谢产物等。血细胞有</a:t>
            </a:r>
            <a:r>
              <a:rPr lang="zh-CN" altLang="en-US" sz="2000" dirty="0">
                <a:latin typeface="+mj-ea"/>
                <a:ea typeface="+mj-ea"/>
                <a:hlinkClick r:id="rId7"/>
              </a:rPr>
              <a:t>红细胞</a:t>
            </a:r>
            <a:r>
              <a:rPr lang="zh-CN" altLang="en-US" sz="2000" dirty="0">
                <a:latin typeface="+mj-ea"/>
                <a:ea typeface="+mj-ea"/>
              </a:rPr>
              <a:t>、</a:t>
            </a:r>
            <a:r>
              <a:rPr lang="zh-CN" altLang="en-US" sz="2000" dirty="0">
                <a:latin typeface="+mj-ea"/>
                <a:ea typeface="+mj-ea"/>
                <a:hlinkClick r:id="rId8"/>
              </a:rPr>
              <a:t>白细胞</a:t>
            </a:r>
            <a:r>
              <a:rPr lang="zh-CN" altLang="en-US" sz="2000" dirty="0">
                <a:latin typeface="+mj-ea"/>
                <a:ea typeface="+mj-ea"/>
              </a:rPr>
              <a:t>和血小板。机体的生理变化和病理变化往往引起血液成分的改变，所以血液成分的检测有重要的临床意义。</a:t>
            </a:r>
            <a:r>
              <a:rPr lang="en-US" altLang="zh-CN" sz="2000" dirty="0">
                <a:latin typeface="+mj-ea"/>
                <a:ea typeface="+mj-ea"/>
              </a:rPr>
              <a:t>ABO</a:t>
            </a:r>
            <a:r>
              <a:rPr lang="zh-CN" altLang="en-US" sz="2000" dirty="0">
                <a:latin typeface="+mj-ea"/>
                <a:ea typeface="+mj-ea"/>
              </a:rPr>
              <a:t>血型是人类的主要血型分类，可分为</a:t>
            </a:r>
            <a:r>
              <a:rPr lang="en-US" altLang="zh-CN" sz="2000" dirty="0">
                <a:latin typeface="+mj-ea"/>
                <a:ea typeface="+mj-ea"/>
              </a:rPr>
              <a:t>A</a:t>
            </a:r>
            <a:r>
              <a:rPr lang="zh-CN" altLang="en-US" sz="2000" dirty="0">
                <a:latin typeface="+mj-ea"/>
                <a:ea typeface="+mj-ea"/>
              </a:rPr>
              <a:t>型、</a:t>
            </a:r>
            <a:r>
              <a:rPr lang="en-US" altLang="zh-CN" sz="2000" dirty="0">
                <a:latin typeface="+mj-ea"/>
                <a:ea typeface="+mj-ea"/>
              </a:rPr>
              <a:t>B</a:t>
            </a:r>
            <a:r>
              <a:rPr lang="zh-CN" altLang="en-US" sz="2000" dirty="0">
                <a:latin typeface="+mj-ea"/>
                <a:ea typeface="+mj-ea"/>
              </a:rPr>
              <a:t>型、</a:t>
            </a:r>
            <a:r>
              <a:rPr lang="en-US" altLang="zh-CN" sz="2000" dirty="0">
                <a:latin typeface="+mj-ea"/>
                <a:ea typeface="+mj-ea"/>
              </a:rPr>
              <a:t>AB</a:t>
            </a:r>
            <a:r>
              <a:rPr lang="zh-CN" altLang="en-US" sz="2000" dirty="0">
                <a:latin typeface="+mj-ea"/>
                <a:ea typeface="+mj-ea"/>
              </a:rPr>
              <a:t>型及</a:t>
            </a:r>
            <a:r>
              <a:rPr lang="en-US" altLang="zh-CN" sz="2000" dirty="0">
                <a:latin typeface="+mj-ea"/>
                <a:ea typeface="+mj-ea"/>
              </a:rPr>
              <a:t>O</a:t>
            </a:r>
            <a:r>
              <a:rPr lang="zh-CN" altLang="en-US" sz="2000" dirty="0">
                <a:latin typeface="+mj-ea"/>
                <a:ea typeface="+mj-ea"/>
              </a:rPr>
              <a:t>型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25278" y="12912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548123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548123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22533" y="1752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hlinkClick r:id="rId9"/>
              </a:rPr>
              <a:t>基本常识</a:t>
            </a:r>
            <a:endParaRPr lang="zh-CN" altLang="en-US" sz="1800" b="1" dirty="0">
              <a:solidFill>
                <a:srgbClr val="54812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881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41434" y="1103586"/>
            <a:ext cx="457200" cy="4414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2</a:t>
            </a:r>
            <a:endParaRPr lang="zh-CN" alt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883" y="1103586"/>
            <a:ext cx="56125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血液的功能包含血细胞功能和血浆功能两部分，有运输、调节人体温度、防御、调节人体渗透压和酸碱 平衡四个功能。红细胞主要功能是运进氧气运出二氧化碳，白细胞的主要功能是杀灭细菌，抵御炎症，参与 体内免疫发生过程，血小板主要在体内发挥止血功能，血浆功能主要为营养，运输脂类，缓冲，形成渗透压，参与免疫，参与凝血和抗凝血功能。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86" y="1103586"/>
            <a:ext cx="2609314" cy="30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4855" y="1056290"/>
            <a:ext cx="583324" cy="5360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3</a:t>
            </a:r>
            <a:endParaRPr lang="zh-CN" alt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662" y="945931"/>
            <a:ext cx="7173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333333"/>
                </a:solidFill>
                <a:latin typeface="+mj-ea"/>
                <a:ea typeface="+mj-ea"/>
              </a:rPr>
              <a:t>人体内血液的总量称为</a:t>
            </a:r>
            <a:r>
              <a:rPr lang="zh-CN" altLang="en-US" sz="2000" dirty="0">
                <a:solidFill>
                  <a:srgbClr val="136EC2"/>
                </a:solidFill>
                <a:latin typeface="+mj-ea"/>
                <a:ea typeface="+mj-ea"/>
                <a:hlinkClick r:id="rId2"/>
              </a:rPr>
              <a:t>血量</a:t>
            </a:r>
            <a:r>
              <a:rPr lang="zh-CN" altLang="en-US" sz="2000" dirty="0">
                <a:solidFill>
                  <a:srgbClr val="333333"/>
                </a:solidFill>
                <a:latin typeface="+mj-ea"/>
                <a:ea typeface="+mj-ea"/>
              </a:rPr>
              <a:t>，是血浆量和血细胞的总和，但除</a:t>
            </a:r>
            <a:r>
              <a:rPr lang="zh-CN" altLang="en-US" sz="2000" dirty="0">
                <a:solidFill>
                  <a:srgbClr val="136EC2"/>
                </a:solidFill>
                <a:latin typeface="+mj-ea"/>
                <a:ea typeface="+mj-ea"/>
                <a:hlinkClick r:id="rId3"/>
              </a:rPr>
              <a:t>红细胞</a:t>
            </a:r>
            <a:r>
              <a:rPr lang="zh-CN" altLang="en-US" sz="2000" dirty="0">
                <a:solidFill>
                  <a:srgbClr val="333333"/>
                </a:solidFill>
                <a:latin typeface="+mj-ea"/>
                <a:ea typeface="+mj-ea"/>
              </a:rPr>
              <a:t>外，其它血细胞数量很少，常忽略不计。每个人体内的血液量，是根据各人的体重来决定的。正常成人的血液总量，男子约占体重的</a:t>
            </a:r>
            <a:r>
              <a:rPr lang="en-US" altLang="zh-CN" sz="2000" dirty="0">
                <a:solidFill>
                  <a:srgbClr val="333333"/>
                </a:solidFill>
                <a:latin typeface="+mj-ea"/>
                <a:ea typeface="+mj-ea"/>
              </a:rPr>
              <a:t>8%</a:t>
            </a:r>
            <a:r>
              <a:rPr lang="zh-CN" altLang="en-US" sz="2000" dirty="0">
                <a:solidFill>
                  <a:srgbClr val="333333"/>
                </a:solidFill>
                <a:latin typeface="+mj-ea"/>
                <a:ea typeface="+mj-ea"/>
              </a:rPr>
              <a:t>，女子约占体重的</a:t>
            </a:r>
            <a:r>
              <a:rPr lang="en-US" altLang="zh-CN" sz="2000" dirty="0">
                <a:solidFill>
                  <a:srgbClr val="333333"/>
                </a:solidFill>
                <a:latin typeface="+mj-ea"/>
                <a:ea typeface="+mj-ea"/>
              </a:rPr>
              <a:t>7.5%</a:t>
            </a:r>
            <a:r>
              <a:rPr lang="zh-CN" altLang="en-US" sz="2000" dirty="0">
                <a:solidFill>
                  <a:srgbClr val="333333"/>
                </a:solidFill>
                <a:latin typeface="+mj-ea"/>
                <a:ea typeface="+mj-ea"/>
              </a:rPr>
              <a:t>左右。人体的血液总量不但在性别之间有差异，即使同一个人，在不同情况下也会有一定的改变。身体健壮的人比瘦弱的略多，运动员的血量较一般人多，妊娠期妇女血量增加较多。不过，在正常情况下，人的血量是相对恒定的，一般的增减不超过</a:t>
            </a:r>
            <a:r>
              <a:rPr lang="en-US" altLang="zh-CN" sz="2000" dirty="0">
                <a:solidFill>
                  <a:srgbClr val="333333"/>
                </a:solidFill>
                <a:latin typeface="+mj-ea"/>
                <a:ea typeface="+mj-ea"/>
              </a:rPr>
              <a:t>10%</a:t>
            </a:r>
            <a:r>
              <a:rPr lang="zh-CN" altLang="en-US" sz="2000" dirty="0">
                <a:solidFill>
                  <a:srgbClr val="333333"/>
                </a:solidFill>
                <a:latin typeface="+mj-ea"/>
                <a:ea typeface="+mj-ea"/>
              </a:rPr>
              <a:t>。</a:t>
            </a:r>
            <a:r>
              <a:rPr lang="zh-CN" altLang="en-US" sz="2000" baseline="30000" dirty="0">
                <a:solidFill>
                  <a:srgbClr val="3366CC"/>
                </a:solidFill>
                <a:latin typeface="+mj-ea"/>
                <a:ea typeface="+mj-ea"/>
              </a:rPr>
              <a:t> </a:t>
            </a:r>
            <a:endParaRPr lang="zh-CN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710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900000">
            <a:off x="2354994" y="2319314"/>
            <a:ext cx="2853684" cy="627847"/>
            <a:chOff x="4851699" y="860612"/>
            <a:chExt cx="2716889" cy="7207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4851699" y="860612"/>
              <a:ext cx="2716889" cy="72076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bg1"/>
              </a:fgClr>
              <a:bgClr>
                <a:srgbClr val="EDBE8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830061" y="1001576"/>
              <a:ext cx="760164" cy="438835"/>
            </a:xfrm>
            <a:prstGeom prst="rect">
              <a:avLst/>
            </a:prstGeom>
            <a:pattFill prst="pct5">
              <a:fgClr>
                <a:schemeClr val="bg1"/>
              </a:fgClr>
              <a:bgClr>
                <a:srgbClr val="EDBE8A"/>
              </a:bgClr>
            </a:pattFill>
            <a:ln>
              <a:noFill/>
            </a:ln>
            <a:scene3d>
              <a:camera prst="orthographicFront"/>
              <a:lightRig rig="balanced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700000">
            <a:off x="2424527" y="2319315"/>
            <a:ext cx="2853684" cy="627847"/>
            <a:chOff x="4851699" y="860612"/>
            <a:chExt cx="2716889" cy="7207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4851699" y="860612"/>
              <a:ext cx="2716889" cy="72076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bg1"/>
              </a:fgClr>
              <a:bgClr>
                <a:srgbClr val="EDBE8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830061" y="1001576"/>
              <a:ext cx="760164" cy="438835"/>
            </a:xfrm>
            <a:prstGeom prst="rect">
              <a:avLst/>
            </a:prstGeom>
            <a:pattFill prst="pct5">
              <a:fgClr>
                <a:schemeClr val="bg1"/>
              </a:fgClr>
              <a:bgClr>
                <a:srgbClr val="EDBE8A"/>
              </a:bgClr>
            </a:pattFill>
            <a:ln>
              <a:noFill/>
            </a:ln>
            <a:scene3d>
              <a:camera prst="orthographicFront"/>
              <a:lightRig rig="balanced" dir="t">
                <a:rot lat="0" lon="0" rev="21594000"/>
              </a:lightRig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63917" y="1655806"/>
            <a:ext cx="104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01</a:t>
            </a:r>
            <a:endParaRPr lang="zh-CN" altLang="en-US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30529" y="3237471"/>
            <a:ext cx="131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02</a:t>
            </a:r>
            <a:endParaRPr lang="zh-CN" altLang="en-US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68811" y="129125"/>
            <a:ext cx="487519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血浆相当于结缔组织的细胞间质，其中血清为浅黄色半透明液体，血浆中除含有大量</a:t>
            </a:r>
            <a:r>
              <a:rPr lang="zh-CN" altLang="en-US" sz="1400" dirty="0">
                <a:latin typeface="+mn-ea"/>
                <a:hlinkClick r:id="rId3"/>
              </a:rPr>
              <a:t>水分</a:t>
            </a:r>
            <a:r>
              <a:rPr lang="zh-CN" altLang="en-US" sz="1400" dirty="0">
                <a:latin typeface="+mn-ea"/>
              </a:rPr>
              <a:t>以外，还有无机盐、</a:t>
            </a:r>
            <a:r>
              <a:rPr lang="zh-CN" altLang="en-US" sz="1400" dirty="0">
                <a:latin typeface="+mn-ea"/>
                <a:hlinkClick r:id="rId4"/>
              </a:rPr>
              <a:t>纤维蛋白</a:t>
            </a:r>
            <a:r>
              <a:rPr lang="zh-CN" altLang="en-US" sz="1400" dirty="0">
                <a:latin typeface="+mn-ea"/>
              </a:rPr>
              <a:t>原、白蛋白、球蛋白、酶、激素、各种营养物质、代谢产物等。这些物质无一定的形态，但具有重要的生理功能。</a:t>
            </a:r>
            <a:br>
              <a:rPr lang="zh-CN" altLang="en-US" sz="1400" dirty="0">
                <a:latin typeface="+mn-ea"/>
              </a:rPr>
            </a:br>
            <a:r>
              <a:rPr lang="zh-CN" altLang="en-US" sz="1400" dirty="0">
                <a:latin typeface="+mn-ea"/>
              </a:rPr>
              <a:t>　　</a:t>
            </a:r>
            <a:r>
              <a:rPr lang="en-US" altLang="zh-CN" sz="1400" dirty="0">
                <a:latin typeface="+mn-ea"/>
              </a:rPr>
              <a:t>1L</a:t>
            </a:r>
            <a:r>
              <a:rPr lang="zh-CN" altLang="en-US" sz="1400" dirty="0">
                <a:latin typeface="+mn-ea"/>
              </a:rPr>
              <a:t>血浆中含有</a:t>
            </a:r>
            <a:r>
              <a:rPr lang="en-US" altLang="zh-CN" sz="1400" dirty="0">
                <a:latin typeface="+mn-ea"/>
              </a:rPr>
              <a:t>900</a:t>
            </a:r>
            <a:r>
              <a:rPr lang="zh-CN" altLang="en-US" sz="1400" dirty="0">
                <a:latin typeface="+mn-ea"/>
              </a:rPr>
              <a:t>～</a:t>
            </a:r>
            <a:r>
              <a:rPr lang="en-US" altLang="zh-CN" sz="1400" dirty="0">
                <a:latin typeface="+mn-ea"/>
              </a:rPr>
              <a:t>910g</a:t>
            </a:r>
            <a:r>
              <a:rPr lang="zh-CN" altLang="en-US" sz="1400" dirty="0">
                <a:latin typeface="+mn-ea"/>
              </a:rPr>
              <a:t>水（</a:t>
            </a:r>
            <a:r>
              <a:rPr lang="en-US" altLang="zh-CN" sz="1400" dirty="0">
                <a:latin typeface="+mn-ea"/>
              </a:rPr>
              <a:t>90%</a:t>
            </a:r>
            <a:r>
              <a:rPr lang="zh-CN" altLang="en-US" sz="1400" dirty="0">
                <a:latin typeface="+mn-ea"/>
              </a:rPr>
              <a:t>～</a:t>
            </a:r>
            <a:r>
              <a:rPr lang="en-US" altLang="zh-CN" sz="1400" dirty="0">
                <a:latin typeface="+mn-ea"/>
              </a:rPr>
              <a:t>91%</a:t>
            </a:r>
            <a:r>
              <a:rPr lang="zh-CN" altLang="en-US" sz="1400" dirty="0">
                <a:latin typeface="+mn-ea"/>
              </a:rPr>
              <a:t>）。</a:t>
            </a:r>
            <a:r>
              <a:rPr lang="en-US" altLang="zh-CN" sz="1400" dirty="0">
                <a:latin typeface="+mn-ea"/>
              </a:rPr>
              <a:t>65</a:t>
            </a:r>
            <a:r>
              <a:rPr lang="zh-CN" altLang="en-US" sz="1400" dirty="0">
                <a:latin typeface="+mn-ea"/>
              </a:rPr>
              <a:t>～</a:t>
            </a:r>
            <a:r>
              <a:rPr lang="en-US" altLang="zh-CN" sz="1400" dirty="0">
                <a:latin typeface="+mn-ea"/>
              </a:rPr>
              <a:t>85g</a:t>
            </a:r>
            <a:r>
              <a:rPr lang="zh-CN" altLang="en-US" sz="1400" dirty="0">
                <a:latin typeface="+mn-ea"/>
              </a:rPr>
              <a:t>蛋白质（</a:t>
            </a:r>
            <a:r>
              <a:rPr lang="en-US" altLang="zh-CN" sz="1400" dirty="0">
                <a:latin typeface="+mn-ea"/>
              </a:rPr>
              <a:t>6.5%</a:t>
            </a:r>
            <a:r>
              <a:rPr lang="zh-CN" altLang="en-US" sz="1400" dirty="0">
                <a:latin typeface="+mn-ea"/>
              </a:rPr>
              <a:t>～</a:t>
            </a:r>
            <a:r>
              <a:rPr lang="en-US" altLang="zh-CN" sz="1400" dirty="0">
                <a:latin typeface="+mn-ea"/>
              </a:rPr>
              <a:t>8.5% </a:t>
            </a:r>
            <a:r>
              <a:rPr lang="zh-CN" altLang="en-US" sz="1400" dirty="0">
                <a:latin typeface="+mn-ea"/>
              </a:rPr>
              <a:t>）和</a:t>
            </a:r>
            <a:r>
              <a:rPr lang="en-US" altLang="zh-CN" sz="1400" dirty="0">
                <a:latin typeface="+mn-ea"/>
              </a:rPr>
              <a:t>20g</a:t>
            </a:r>
            <a:r>
              <a:rPr lang="zh-CN" altLang="en-US" sz="1400" dirty="0">
                <a:latin typeface="+mn-ea"/>
              </a:rPr>
              <a:t>低分子物质</a:t>
            </a:r>
            <a:r>
              <a:rPr lang="en-US" altLang="zh-CN" sz="1400" dirty="0">
                <a:latin typeface="+mn-ea"/>
              </a:rPr>
              <a:t>(2%).</a:t>
            </a:r>
            <a:r>
              <a:rPr lang="zh-CN" altLang="en-US" sz="1400" dirty="0">
                <a:latin typeface="+mn-ea"/>
              </a:rPr>
              <a:t>低分子物质中有多种电解质和小分子有机化合物</a:t>
            </a:r>
            <a:r>
              <a:rPr lang="en-US" altLang="zh-CN" sz="1400" dirty="0">
                <a:latin typeface="+mn-ea"/>
              </a:rPr>
              <a:t>,</a:t>
            </a:r>
            <a:r>
              <a:rPr lang="zh-CN" altLang="en-US" sz="1400" dirty="0">
                <a:latin typeface="+mn-ea"/>
              </a:rPr>
              <a:t>如代谢产物和其他某些激素等。血浆中电解质含量与组织液基本相同</a:t>
            </a:r>
            <a:r>
              <a:rPr lang="zh-CN" altLang="en-US" sz="1400" dirty="0"/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0243" y="3050680"/>
            <a:ext cx="4944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在机体的生命过程中，</a:t>
            </a:r>
            <a:r>
              <a:rPr lang="zh-CN" altLang="en-US" sz="1600" dirty="0">
                <a:latin typeface="+mn-ea"/>
                <a:hlinkClick r:id="rId5"/>
              </a:rPr>
              <a:t>血细胞</a:t>
            </a:r>
            <a:r>
              <a:rPr lang="zh-CN" altLang="en-US" sz="1600" dirty="0">
                <a:latin typeface="+mn-ea"/>
              </a:rPr>
              <a:t>不断地新陈代谢。红细胞的平均寿命约</a:t>
            </a:r>
            <a:r>
              <a:rPr lang="en-US" altLang="zh-CN" sz="1600" dirty="0">
                <a:latin typeface="+mn-ea"/>
              </a:rPr>
              <a:t>120</a:t>
            </a:r>
            <a:r>
              <a:rPr lang="zh-CN" altLang="en-US" sz="1600" dirty="0">
                <a:latin typeface="+mn-ea"/>
              </a:rPr>
              <a:t>天，颗粒白细胞和血小板的生存期限一般不超过</a:t>
            </a:r>
            <a:r>
              <a:rPr lang="en-US" altLang="zh-CN" sz="1600" dirty="0">
                <a:latin typeface="+mn-ea"/>
              </a:rPr>
              <a:t>10</a:t>
            </a:r>
            <a:r>
              <a:rPr lang="zh-CN" altLang="en-US" sz="1600" dirty="0">
                <a:latin typeface="+mn-ea"/>
              </a:rPr>
              <a:t>天。淋巴细胞的生存期长短不等，从几个小时直到几年。</a:t>
            </a:r>
          </a:p>
          <a:p>
            <a:r>
              <a:rPr lang="zh-CN" altLang="en-US" sz="1600" dirty="0">
                <a:latin typeface="+mn-ea"/>
              </a:rPr>
              <a:t>血细胞及血小板的产生来自造血器官，</a:t>
            </a:r>
            <a:r>
              <a:rPr lang="zh-CN" altLang="en-US" sz="1600" dirty="0">
                <a:latin typeface="+mn-ea"/>
                <a:hlinkClick r:id="rId6"/>
              </a:rPr>
              <a:t>红血细胞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dirty="0">
                <a:latin typeface="+mn-ea"/>
                <a:hlinkClick r:id="rId7"/>
              </a:rPr>
              <a:t>有粒白血细胞</a:t>
            </a:r>
            <a:r>
              <a:rPr lang="zh-CN" altLang="en-US" sz="1600" dirty="0">
                <a:latin typeface="+mn-ea"/>
              </a:rPr>
              <a:t>及血小板由红骨髓产生，无粒白血细胞则由淋巴结和脾脏产生</a:t>
            </a:r>
            <a:r>
              <a:rPr lang="zh-CN" altLang="en-US" sz="1600" dirty="0"/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99205" y="1554865"/>
            <a:ext cx="24332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/>
              <a:t>血浆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9204" y="3382126"/>
            <a:ext cx="243322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/>
              <a:t>血细胞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25278" y="129125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548123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54812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22533" y="1752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</a:rPr>
              <a:t>血液成分</a:t>
            </a:r>
          </a:p>
        </p:txBody>
      </p:sp>
    </p:spTree>
    <p:extLst>
      <p:ext uri="{BB962C8B-B14F-4D97-AF65-F5344CB8AC3E}">
        <p14:creationId xmlns:p14="http://schemas.microsoft.com/office/powerpoint/2010/main" val="2693666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25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25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75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75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75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141890"/>
            <a:ext cx="64007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血细胞分为三类：</a:t>
            </a:r>
            <a:r>
              <a:rPr lang="zh-CN" altLang="en-US" sz="2000" dirty="0">
                <a:solidFill>
                  <a:srgbClr val="C00000"/>
                </a:solidFill>
                <a:latin typeface="+mj-ea"/>
                <a:ea typeface="+mj-ea"/>
              </a:rPr>
              <a:t>红细胞、白细胞、血小板。</a:t>
            </a:r>
          </a:p>
          <a:p>
            <a:r>
              <a:rPr lang="zh-CN" altLang="en-US" sz="2000" dirty="0">
                <a:latin typeface="+mj-ea"/>
                <a:ea typeface="+mj-ea"/>
              </a:rPr>
              <a:t>成人大约有</a:t>
            </a:r>
            <a:r>
              <a:rPr lang="en-US" altLang="zh-CN" sz="2000" dirty="0">
                <a:latin typeface="+mj-ea"/>
                <a:ea typeface="+mj-ea"/>
              </a:rPr>
              <a:t>5</a:t>
            </a:r>
            <a:r>
              <a:rPr lang="zh-CN" altLang="en-US" sz="2000" dirty="0">
                <a:latin typeface="+mj-ea"/>
                <a:ea typeface="+mj-ea"/>
              </a:rPr>
              <a:t>公升血液。以体积计，血细胞约占血液的</a:t>
            </a:r>
            <a:r>
              <a:rPr lang="en-US" altLang="zh-CN" sz="2000" dirty="0">
                <a:latin typeface="+mj-ea"/>
                <a:ea typeface="+mj-ea"/>
              </a:rPr>
              <a:t>45%</a:t>
            </a:r>
            <a:r>
              <a:rPr lang="zh-CN" altLang="en-US" sz="2000" dirty="0">
                <a:latin typeface="+mj-ea"/>
                <a:ea typeface="+mj-ea"/>
              </a:rPr>
              <a:t>。每公升血液有：</a:t>
            </a:r>
          </a:p>
          <a:p>
            <a:r>
              <a:rPr lang="zh-CN" altLang="en-US" sz="2000" dirty="0">
                <a:latin typeface="+mj-ea"/>
                <a:ea typeface="+mj-ea"/>
              </a:rPr>
              <a:t>个红细胞（约占血液体积的</a:t>
            </a:r>
            <a:r>
              <a:rPr lang="en-US" altLang="zh-CN" sz="2000" dirty="0">
                <a:latin typeface="+mj-ea"/>
                <a:ea typeface="+mj-ea"/>
              </a:rPr>
              <a:t>45%</a:t>
            </a:r>
            <a:r>
              <a:rPr lang="zh-CN" altLang="en-US" sz="2000" dirty="0">
                <a:latin typeface="+mj-ea"/>
                <a:ea typeface="+mj-ea"/>
              </a:rPr>
              <a:t>）：在哺乳类，成熟的红细胞没有细胞核及细胞器。它们含有血红素以输送氧气。在红细胞上的糖蛋白决定了血型是哪一类。红细胞在血中所占比例称为红细胞压积。人体所有红细胞的表面积总和大约是人体外皮肤面积的</a:t>
            </a:r>
            <a:r>
              <a:rPr lang="en-US" altLang="zh-CN" sz="2000" dirty="0">
                <a:latin typeface="+mj-ea"/>
                <a:ea typeface="+mj-ea"/>
              </a:rPr>
              <a:t>2000</a:t>
            </a:r>
            <a:r>
              <a:rPr lang="zh-CN" altLang="en-US" sz="2000" dirty="0">
                <a:latin typeface="+mj-ea"/>
                <a:ea typeface="+mj-ea"/>
              </a:rPr>
              <a:t>倍。</a:t>
            </a:r>
          </a:p>
          <a:p>
            <a:r>
              <a:rPr lang="zh-CN" altLang="en-US" sz="2000" dirty="0">
                <a:latin typeface="+mj-ea"/>
                <a:ea typeface="+mj-ea"/>
              </a:rPr>
              <a:t>个白细胞（约占血液体积的</a:t>
            </a:r>
            <a:r>
              <a:rPr lang="en-US" altLang="zh-CN" sz="2000" dirty="0">
                <a:latin typeface="+mj-ea"/>
                <a:ea typeface="+mj-ea"/>
              </a:rPr>
              <a:t>1.0%</a:t>
            </a:r>
            <a:r>
              <a:rPr lang="zh-CN" altLang="en-US" sz="2000" dirty="0">
                <a:latin typeface="+mj-ea"/>
                <a:ea typeface="+mj-ea"/>
              </a:rPr>
              <a:t>）：它们是免疫系统的一部份，负责破坏及移除年老或异常的细胞及细胞残骸，及攻击病原体及外来物体。</a:t>
            </a:r>
          </a:p>
          <a:p>
            <a:r>
              <a:rPr lang="zh-CN" altLang="en-US" sz="2000" dirty="0">
                <a:latin typeface="+mj-ea"/>
                <a:ea typeface="+mj-ea"/>
              </a:rPr>
              <a:t>个血小板（约占血液体积少于</a:t>
            </a:r>
            <a:r>
              <a:rPr lang="en-US" altLang="zh-CN" sz="2000" dirty="0">
                <a:latin typeface="+mj-ea"/>
                <a:ea typeface="+mj-ea"/>
              </a:rPr>
              <a:t>1%</a:t>
            </a:r>
            <a:r>
              <a:rPr lang="zh-CN" altLang="en-US" sz="2000" dirty="0">
                <a:latin typeface="+mj-ea"/>
                <a:ea typeface="+mj-ea"/>
              </a:rPr>
              <a:t>）：它们负责凝血，把纤维蛋白原变成纤维蛋白。纤维蛋白结成网状聚集红细胞形成血栓，血栓阻止更多血液流失，并帮助阻止细菌进入体内。</a:t>
            </a:r>
          </a:p>
        </p:txBody>
      </p:sp>
    </p:spTree>
    <p:extLst>
      <p:ext uri="{BB962C8B-B14F-4D97-AF65-F5344CB8AC3E}">
        <p14:creationId xmlns:p14="http://schemas.microsoft.com/office/powerpoint/2010/main" val="4914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Impact" panose="020F0302020204030204"/>
        <a:ea typeface="微软雅黑"/>
        <a:cs typeface=""/>
      </a:majorFont>
      <a:minorFont>
        <a:latin typeface="Impact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4590</TotalTime>
  <Words>2186</Words>
  <Application>Microsoft Office PowerPoint</Application>
  <PresentationFormat>Экран (16:9)</PresentationFormat>
  <Paragraphs>72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Impact</vt:lpstr>
      <vt:lpstr>Times New Roman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</cp:lastModifiedBy>
  <cp:revision>81</cp:revision>
  <dcterms:created xsi:type="dcterms:W3CDTF">2016-03-23T08:27:07Z</dcterms:created>
  <dcterms:modified xsi:type="dcterms:W3CDTF">2020-09-29T13:59:45Z</dcterms:modified>
</cp:coreProperties>
</file>